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Lst>
  <p:notesMasterIdLst>
    <p:notesMasterId r:id="rId11"/>
  </p:notesMasterIdLst>
  <p:sldIdLst>
    <p:sldId id="256" r:id="rId2"/>
    <p:sldId id="257" r:id="rId3"/>
    <p:sldId id="263" r:id="rId4"/>
    <p:sldId id="264" r:id="rId5"/>
    <p:sldId id="259" r:id="rId6"/>
    <p:sldId id="258" r:id="rId7"/>
    <p:sldId id="265" r:id="rId8"/>
    <p:sldId id="266" r:id="rId9"/>
    <p:sldId id="267" r:id="rId10"/>
  </p:sldIdLst>
  <p:sldSz cx="24384000" cy="13716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D5E2E4"/>
          </a:solidFill>
        </a:fill>
      </a:tcStyle>
    </a:wholeTbl>
    <a:band2H>
      <a:tcTxStyle/>
      <a:tcStyle>
        <a:tcBdr/>
        <a:fill>
          <a:solidFill>
            <a:srgbClr val="EBF1F2"/>
          </a:solidFill>
        </a:fill>
      </a:tcStyle>
    </a:band2H>
    <a:firstCol>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firstCol>
    <a:la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lastRow>
    <a:fir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1"/>
          </a:solidFill>
        </a:fill>
      </a:tcStyle>
    </a:firstRow>
  </a:tblStyle>
  <a:tblStyle styleId="{C7B018BB-80A7-4F77-B60F-C8B233D01FF8}"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F1DDCB"/>
          </a:solidFill>
        </a:fill>
      </a:tcStyle>
    </a:wholeTbl>
    <a:band2H>
      <a:tcTxStyle/>
      <a:tcStyle>
        <a:tcBdr/>
        <a:fill>
          <a:solidFill>
            <a:srgbClr val="F8EFE7"/>
          </a:solidFill>
        </a:fill>
      </a:tcStyle>
    </a:band2H>
    <a:firstCol>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firstCol>
    <a:la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lastRow>
    <a:fir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3"/>
          </a:solidFill>
        </a:fill>
      </a:tcStyle>
    </a:firstRow>
  </a:tblStyle>
  <a:tblStyle styleId="{EEE7283C-3CF3-47DC-8721-378D4A62B228}"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D1D3D7"/>
          </a:solidFill>
        </a:fill>
      </a:tcStyle>
    </a:wholeTbl>
    <a:band2H>
      <a:tcTxStyle/>
      <a:tcStyle>
        <a:tcBdr/>
        <a:fill>
          <a:solidFill>
            <a:srgbClr val="E9EAEC"/>
          </a:solidFill>
        </a:fill>
      </a:tcStyle>
    </a:band2H>
    <a:firstCol>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firstCol>
    <a:la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lastRow>
    <a:fir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chemeClr val="accent6"/>
          </a:solidFill>
        </a:fill>
      </a:tcStyle>
    </a:firstRow>
  </a:tblStyle>
  <a:tblStyle styleId="{CF821DB8-F4EB-4A41-A1BA-3FCAFE7338EE}" styleName="">
    <a:tblBg/>
    <a:wholeTbl>
      <a:tcTxStyle b="off" i="off">
        <a:font>
          <a:latin typeface="Gill Sans Light"/>
          <a:ea typeface="Gill Sans Light"/>
          <a:cs typeface="Gill Sans Light"/>
        </a:font>
        <a:srgbClr val="53535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9E9E9"/>
          </a:solidFill>
        </a:fill>
      </a:tcStyle>
    </a:wholeTbl>
    <a:band2H>
      <a:tcTxStyle/>
      <a:tcStyle>
        <a:tcBdr/>
        <a:fill>
          <a:solidFill>
            <a:srgbClr val="340053"/>
          </a:solidFill>
        </a:fill>
      </a:tcStyle>
    </a:band2H>
    <a:firstCol>
      <a:tcTxStyle b="on" i="off">
        <a:font>
          <a:latin typeface="Gill Sans SemiBold"/>
          <a:ea typeface="Gill Sans SemiBold"/>
          <a:cs typeface="Gill Sans SemiBold"/>
        </a:font>
        <a:srgbClr val="34005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SemiBold"/>
          <a:ea typeface="Gill Sans SemiBold"/>
          <a:cs typeface="Gill Sans SemiBold"/>
        </a:font>
        <a:srgbClr val="535353"/>
      </a:tcTxStyle>
      <a:tcStyle>
        <a:tcBdr>
          <a:left>
            <a:ln w="12700" cap="flat">
              <a:noFill/>
              <a:miter lim="400000"/>
            </a:ln>
          </a:left>
          <a:right>
            <a:ln w="12700" cap="flat">
              <a:noFill/>
              <a:miter lim="400000"/>
            </a:ln>
          </a:right>
          <a:top>
            <a:ln w="50800" cap="flat">
              <a:solidFill>
                <a:srgbClr val="535353"/>
              </a:solidFill>
              <a:prstDash val="solid"/>
              <a:round/>
            </a:ln>
          </a:top>
          <a:bottom>
            <a:ln w="25400" cap="flat">
              <a:solidFill>
                <a:srgbClr val="535353"/>
              </a:solidFill>
              <a:prstDash val="solid"/>
              <a:round/>
            </a:ln>
          </a:bottom>
          <a:insideH>
            <a:ln w="12700" cap="flat">
              <a:noFill/>
              <a:miter lim="400000"/>
            </a:ln>
          </a:insideH>
          <a:insideV>
            <a:ln w="12700" cap="flat">
              <a:noFill/>
              <a:miter lim="400000"/>
            </a:ln>
          </a:insideV>
        </a:tcBdr>
        <a:fill>
          <a:solidFill>
            <a:srgbClr val="340053"/>
          </a:solidFill>
        </a:fill>
      </a:tcStyle>
    </a:lastRow>
    <a:firstRow>
      <a:tcTxStyle b="on" i="off">
        <a:font>
          <a:latin typeface="Gill Sans SemiBold"/>
          <a:ea typeface="Gill Sans SemiBold"/>
          <a:cs typeface="Gill Sans SemiBold"/>
        </a:font>
        <a:srgbClr val="340053"/>
      </a:tcTxStyle>
      <a:tcStyle>
        <a:tcBdr>
          <a:left>
            <a:ln w="12700" cap="flat">
              <a:noFill/>
              <a:miter lim="400000"/>
            </a:ln>
          </a:left>
          <a:right>
            <a:ln w="12700" cap="flat">
              <a:noFill/>
              <a:miter lim="400000"/>
            </a:ln>
          </a:right>
          <a:top>
            <a:ln w="25400" cap="flat">
              <a:solidFill>
                <a:srgbClr val="535353"/>
              </a:solidFill>
              <a:prstDash val="solid"/>
              <a:round/>
            </a:ln>
          </a:top>
          <a:bottom>
            <a:ln w="25400" cap="flat">
              <a:solidFill>
                <a:srgbClr val="535353"/>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ill Sans Light"/>
          <a:ea typeface="Gill Sans Light"/>
          <a:cs typeface="Gill Sans Light"/>
        </a:font>
        <a:srgbClr val="5353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CFCFCF"/>
          </a:solidFill>
        </a:fill>
      </a:tcStyle>
    </a:wholeTbl>
    <a:band2H>
      <a:tcTxStyle/>
      <a:tcStyle>
        <a:tcBdr/>
        <a:fill>
          <a:solidFill>
            <a:srgbClr val="E9E9E9"/>
          </a:solidFill>
        </a:fill>
      </a:tcStyle>
    </a:band2H>
    <a:firstCol>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firstCol>
    <a:la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38100" cap="flat">
              <a:solidFill>
                <a:srgbClr val="340053"/>
              </a:solidFill>
              <a:prstDash val="solid"/>
              <a:round/>
            </a:ln>
          </a:top>
          <a:bottom>
            <a:ln w="127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lastRow>
    <a:firstRow>
      <a:tcTxStyle b="on" i="off">
        <a:font>
          <a:latin typeface="Gill Sans SemiBold"/>
          <a:ea typeface="Gill Sans SemiBold"/>
          <a:cs typeface="Gill Sans SemiBold"/>
        </a:font>
        <a:srgbClr val="340053"/>
      </a:tcTxStyle>
      <a:tcStyle>
        <a:tcBdr>
          <a:left>
            <a:ln w="12700" cap="flat">
              <a:solidFill>
                <a:srgbClr val="340053"/>
              </a:solidFill>
              <a:prstDash val="solid"/>
              <a:round/>
            </a:ln>
          </a:left>
          <a:right>
            <a:ln w="12700" cap="flat">
              <a:solidFill>
                <a:srgbClr val="340053"/>
              </a:solidFill>
              <a:prstDash val="solid"/>
              <a:round/>
            </a:ln>
          </a:right>
          <a:top>
            <a:ln w="12700" cap="flat">
              <a:solidFill>
                <a:srgbClr val="340053"/>
              </a:solidFill>
              <a:prstDash val="solid"/>
              <a:round/>
            </a:ln>
          </a:top>
          <a:bottom>
            <a:ln w="38100" cap="flat">
              <a:solidFill>
                <a:srgbClr val="340053"/>
              </a:solidFill>
              <a:prstDash val="solid"/>
              <a:round/>
            </a:ln>
          </a:bottom>
          <a:insideH>
            <a:ln w="12700" cap="flat">
              <a:solidFill>
                <a:srgbClr val="340053"/>
              </a:solidFill>
              <a:prstDash val="solid"/>
              <a:round/>
            </a:ln>
          </a:insideH>
          <a:insideV>
            <a:ln w="12700" cap="flat">
              <a:solidFill>
                <a:srgbClr val="340053"/>
              </a:solidFill>
              <a:prstDash val="solid"/>
              <a:round/>
            </a:ln>
          </a:insideV>
        </a:tcBdr>
        <a:fill>
          <a:solidFill>
            <a:srgbClr val="535353"/>
          </a:solidFill>
        </a:fill>
      </a:tcStyle>
    </a:firstRow>
  </a:tblStyle>
  <a:tblStyle styleId="{2708684C-4D16-4618-839F-0558EEFCDFE6}" styleName="">
    <a:tblBg/>
    <a:wholeTbl>
      <a:tcTxStyle b="off" i="off">
        <a:font>
          <a:latin typeface="Gill Sans Light"/>
          <a:ea typeface="Gill Sans Light"/>
          <a:cs typeface="Gill Sans Light"/>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solidFill>
            <a:srgbClr val="535353">
              <a:alpha val="20000"/>
            </a:srgbClr>
          </a:solidFill>
        </a:fill>
      </a:tcStyle>
    </a:wholeTbl>
    <a:band2H>
      <a:tcTxStyle/>
      <a:tcStyle>
        <a:tcBdr/>
        <a:fill>
          <a:solidFill>
            <a:srgbClr val="FFFFFF"/>
          </a:solidFill>
        </a:fill>
      </a:tcStyle>
    </a:band2H>
    <a:firstCol>
      <a:tcTxStyle b="on" i="off">
        <a:font>
          <a:latin typeface="Gill Sans SemiBold"/>
          <a:ea typeface="Gill Sans SemiBold"/>
          <a:cs typeface="Gill Sans SemiBold"/>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solidFill>
            <a:srgbClr val="535353">
              <a:alpha val="20000"/>
            </a:srgbClr>
          </a:solidFill>
        </a:fill>
      </a:tcStyle>
    </a:firstCol>
    <a:lastRow>
      <a:tcTxStyle b="on" i="off">
        <a:font>
          <a:latin typeface="Gill Sans SemiBold"/>
          <a:ea typeface="Gill Sans SemiBold"/>
          <a:cs typeface="Gill Sans SemiBold"/>
        </a:font>
        <a:srgbClr val="535353"/>
      </a:tcTxStyle>
      <a:tcStyle>
        <a:tcBdr>
          <a:left>
            <a:ln w="12700" cap="flat">
              <a:solidFill>
                <a:srgbClr val="535353"/>
              </a:solidFill>
              <a:prstDash val="solid"/>
              <a:round/>
            </a:ln>
          </a:left>
          <a:right>
            <a:ln w="12700" cap="flat">
              <a:solidFill>
                <a:srgbClr val="535353"/>
              </a:solidFill>
              <a:prstDash val="solid"/>
              <a:round/>
            </a:ln>
          </a:right>
          <a:top>
            <a:ln w="50800" cap="flat">
              <a:solidFill>
                <a:srgbClr val="535353"/>
              </a:solidFill>
              <a:prstDash val="solid"/>
              <a:round/>
            </a:ln>
          </a:top>
          <a:bottom>
            <a:ln w="127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noFill/>
        </a:fill>
      </a:tcStyle>
    </a:lastRow>
    <a:firstRow>
      <a:tcTxStyle b="on" i="off">
        <a:font>
          <a:latin typeface="Gill Sans SemiBold"/>
          <a:ea typeface="Gill Sans SemiBold"/>
          <a:cs typeface="Gill Sans SemiBold"/>
        </a:font>
        <a:srgbClr val="535353"/>
      </a:tcTxStyle>
      <a:tcStyle>
        <a:tcBdr>
          <a:left>
            <a:ln w="12700" cap="flat">
              <a:solidFill>
                <a:srgbClr val="535353"/>
              </a:solidFill>
              <a:prstDash val="solid"/>
              <a:round/>
            </a:ln>
          </a:left>
          <a:right>
            <a:ln w="12700" cap="flat">
              <a:solidFill>
                <a:srgbClr val="535353"/>
              </a:solidFill>
              <a:prstDash val="solid"/>
              <a:round/>
            </a:ln>
          </a:right>
          <a:top>
            <a:ln w="12700" cap="flat">
              <a:solidFill>
                <a:srgbClr val="535353"/>
              </a:solidFill>
              <a:prstDash val="solid"/>
              <a:round/>
            </a:ln>
          </a:top>
          <a:bottom>
            <a:ln w="25400" cap="flat">
              <a:solidFill>
                <a:srgbClr val="535353"/>
              </a:solidFill>
              <a:prstDash val="solid"/>
              <a:round/>
            </a:ln>
          </a:bottom>
          <a:insideH>
            <a:ln w="12700" cap="flat">
              <a:solidFill>
                <a:srgbClr val="535353"/>
              </a:solidFill>
              <a:prstDash val="solid"/>
              <a:round/>
            </a:ln>
          </a:insideH>
          <a:insideV>
            <a:ln w="12700" cap="flat">
              <a:solidFill>
                <a:srgbClr val="535353"/>
              </a:solidFill>
              <a:prstDash val="solid"/>
              <a:round/>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5" d="100"/>
          <a:sy n="55" d="100"/>
        </p:scale>
        <p:origin x="-558" y="-96"/>
      </p:cViewPr>
      <p:guideLst>
        <p:guide orient="horz" pos="4320"/>
        <p:guide pos="76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2523933895"/>
      </p:ext>
    </p:extLst>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BD08D2A-A796-4B71-82A1-2C3107771FEB}"/>
              </a:ext>
            </a:extLst>
          </p:cNvPr>
          <p:cNvSpPr>
            <a:spLocks noGrp="1"/>
          </p:cNvSpPr>
          <p:nvPr>
            <p:ph type="ctrTitle"/>
          </p:nvPr>
        </p:nvSpPr>
        <p:spPr>
          <a:xfrm>
            <a:off x="3048000" y="2244726"/>
            <a:ext cx="18288000" cy="4775200"/>
          </a:xfrm>
        </p:spPr>
        <p:txBody>
          <a:bodyPr anchor="b"/>
          <a:lstStyle>
            <a:lvl1pPr algn="ctr">
              <a:defRPr sz="12000"/>
            </a:lvl1pPr>
          </a:lstStyle>
          <a:p>
            <a:r>
              <a:rPr lang="ru-RU"/>
              <a:t>Образец заголовка</a:t>
            </a:r>
          </a:p>
        </p:txBody>
      </p:sp>
      <p:sp>
        <p:nvSpPr>
          <p:cNvPr id="3" name="Подзаголовок 2">
            <a:extLst>
              <a:ext uri="{FF2B5EF4-FFF2-40B4-BE49-F238E27FC236}">
                <a16:creationId xmlns:a16="http://schemas.microsoft.com/office/drawing/2014/main" xmlns="" id="{3562CBD9-9059-42EF-A3CC-25CF3F493F4E}"/>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ru-RU"/>
              <a:t>Образец подзаголовка</a:t>
            </a:r>
          </a:p>
        </p:txBody>
      </p:sp>
      <p:sp>
        <p:nvSpPr>
          <p:cNvPr id="4" name="Дата 3">
            <a:extLst>
              <a:ext uri="{FF2B5EF4-FFF2-40B4-BE49-F238E27FC236}">
                <a16:creationId xmlns:a16="http://schemas.microsoft.com/office/drawing/2014/main" xmlns="" id="{8D49A56A-4F22-44E0-91DF-98FD63A67EAA}"/>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9A9F1ADB-BF2D-49CE-A737-45FB796FA7B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C0C78EDD-D46C-4011-A927-96B7B746CC06}"/>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3724199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7D585C3-81E2-4E54-A2D5-DAEF4C551FDD}"/>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xmlns="" id="{7B3C5574-739F-43AD-9E49-C6E2DBA6A495}"/>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096555F6-3907-4FE7-B5B5-6F95246BD6CC}"/>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8ABA9B07-FB22-4283-BB1E-808D33066C8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FA6998EE-D0B0-4B23-AA90-4770969FD90B}"/>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654916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xmlns="" id="{B34D150E-106E-4A9E-BF8D-D8A47D634068}"/>
              </a:ext>
            </a:extLst>
          </p:cNvPr>
          <p:cNvSpPr>
            <a:spLocks noGrp="1"/>
          </p:cNvSpPr>
          <p:nvPr>
            <p:ph type="title" orient="vert"/>
          </p:nvPr>
        </p:nvSpPr>
        <p:spPr>
          <a:xfrm>
            <a:off x="17449800" y="730250"/>
            <a:ext cx="5257800" cy="11623676"/>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xmlns="" id="{28216560-A6FC-4D54-8405-5FE883677D66}"/>
              </a:ext>
            </a:extLst>
          </p:cNvPr>
          <p:cNvSpPr>
            <a:spLocks noGrp="1"/>
          </p:cNvSpPr>
          <p:nvPr>
            <p:ph type="body" orient="vert" idx="1"/>
          </p:nvPr>
        </p:nvSpPr>
        <p:spPr>
          <a:xfrm>
            <a:off x="1676400" y="730250"/>
            <a:ext cx="15468600" cy="11623676"/>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1E3030F3-1778-461E-8066-6860B19904B0}"/>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826FFD08-5FFA-44B3-8FA9-D407698E1865}"/>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B3F871B6-A23B-44EE-9EC3-47B1BF6733FD}"/>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40199834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3145257076"/>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13474700" y="3098800"/>
            <a:ext cx="8712200" cy="10199138"/>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673100" y="3835400"/>
            <a:ext cx="11049000" cy="8864600"/>
          </a:xfrm>
          <a:prstGeom prst="rect">
            <a:avLst/>
          </a:prstGeom>
        </p:spPr>
        <p:txBody>
          <a:bodyPr/>
          <a:lstStyle>
            <a:lvl1pPr marL="584200" indent="-584200">
              <a:lnSpc>
                <a:spcPct val="100000"/>
              </a:lnSpc>
              <a:spcBef>
                <a:spcPts val="5300"/>
              </a:spcBef>
              <a:defRPr sz="5200"/>
            </a:lvl1pPr>
            <a:lvl2pPr marL="1168400" indent="-584200">
              <a:lnSpc>
                <a:spcPct val="100000"/>
              </a:lnSpc>
              <a:spcBef>
                <a:spcPts val="5300"/>
              </a:spcBef>
              <a:defRPr sz="5200"/>
            </a:lvl2pPr>
            <a:lvl3pPr marL="1752600" indent="-584200">
              <a:lnSpc>
                <a:spcPct val="100000"/>
              </a:lnSpc>
              <a:spcBef>
                <a:spcPts val="5300"/>
              </a:spcBef>
              <a:defRPr sz="5200"/>
            </a:lvl3pPr>
            <a:lvl4pPr marL="2336800" indent="-584200">
              <a:lnSpc>
                <a:spcPct val="100000"/>
              </a:lnSpc>
              <a:spcBef>
                <a:spcPts val="5300"/>
              </a:spcBef>
              <a:defRPr sz="5200"/>
            </a:lvl4pPr>
            <a:lvl5pPr marL="2921000" indent="-584200">
              <a:lnSpc>
                <a:spcPct val="100000"/>
              </a:lnSpc>
              <a:spcBef>
                <a:spcPts val="5300"/>
              </a:spcBef>
              <a:defRPr sz="52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549826611"/>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01564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C3002B9-660E-4E68-8E0E-25C5BD9A4F0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A90E78A7-6C22-47A1-8E34-D3E708959677}"/>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668DB1AC-19DB-4645-AB96-5C12213E07D3}"/>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8B07B112-9FE9-40C8-AAE7-6F70C792603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AB25A2AA-36DF-40DE-A95F-D6B16C06B509}"/>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313494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3718BAC0-8B35-450C-BF9D-7A8CD41A91C0}"/>
              </a:ext>
            </a:extLst>
          </p:cNvPr>
          <p:cNvSpPr>
            <a:spLocks noGrp="1"/>
          </p:cNvSpPr>
          <p:nvPr>
            <p:ph type="title"/>
          </p:nvPr>
        </p:nvSpPr>
        <p:spPr>
          <a:xfrm>
            <a:off x="1663700" y="3419477"/>
            <a:ext cx="21031200" cy="5705474"/>
          </a:xfrm>
        </p:spPr>
        <p:txBody>
          <a:bodyPr anchor="b"/>
          <a:lstStyle>
            <a:lvl1pPr>
              <a:defRPr sz="12000"/>
            </a:lvl1pPr>
          </a:lstStyle>
          <a:p>
            <a:r>
              <a:rPr lang="ru-RU"/>
              <a:t>Образец заголовка</a:t>
            </a:r>
          </a:p>
        </p:txBody>
      </p:sp>
      <p:sp>
        <p:nvSpPr>
          <p:cNvPr id="3" name="Текст 2">
            <a:extLst>
              <a:ext uri="{FF2B5EF4-FFF2-40B4-BE49-F238E27FC236}">
                <a16:creationId xmlns:a16="http://schemas.microsoft.com/office/drawing/2014/main" xmlns="" id="{F0750695-1E44-437E-A45F-78091B78E055}"/>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xmlns="" id="{E4CCDD0A-C5AA-430C-9876-E4BB3D6D2FB2}"/>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2F0DEEFC-510D-4AFE-9B15-330A19BAE41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xmlns="" id="{39E41426-890E-47CB-BFA2-E4B11C414C3F}"/>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1065621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B9DF7BC-9935-4ED2-89C3-CC82A87E9AE1}"/>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xmlns="" id="{430D8ADA-74E5-4EBB-A5B3-C500635BFE93}"/>
              </a:ext>
            </a:extLst>
          </p:cNvPr>
          <p:cNvSpPr>
            <a:spLocks noGrp="1"/>
          </p:cNvSpPr>
          <p:nvPr>
            <p:ph sz="half" idx="1"/>
          </p:nvPr>
        </p:nvSpPr>
        <p:spPr>
          <a:xfrm>
            <a:off x="1676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xmlns="" id="{39230281-1580-4E8E-9DBA-83D89DCD7711}"/>
              </a:ext>
            </a:extLst>
          </p:cNvPr>
          <p:cNvSpPr>
            <a:spLocks noGrp="1"/>
          </p:cNvSpPr>
          <p:nvPr>
            <p:ph sz="half" idx="2"/>
          </p:nvPr>
        </p:nvSpPr>
        <p:spPr>
          <a:xfrm>
            <a:off x="12344400" y="3651250"/>
            <a:ext cx="10363200" cy="87026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xmlns="" id="{4E92E87C-767A-4285-BC43-09BFF837B514}"/>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6" name="Нижний колонтитул 5">
            <a:extLst>
              <a:ext uri="{FF2B5EF4-FFF2-40B4-BE49-F238E27FC236}">
                <a16:creationId xmlns:a16="http://schemas.microsoft.com/office/drawing/2014/main" xmlns="" id="{51D2D159-D360-4B4A-8BAE-FD1D835A1D8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205E0EA2-BBDA-4092-94F8-9B4293103E40}"/>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4089968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C5197C10-46E2-4609-944A-D56AA8F71A7A}"/>
              </a:ext>
            </a:extLst>
          </p:cNvPr>
          <p:cNvSpPr>
            <a:spLocks noGrp="1"/>
          </p:cNvSpPr>
          <p:nvPr>
            <p:ph type="title"/>
          </p:nvPr>
        </p:nvSpPr>
        <p:spPr>
          <a:xfrm>
            <a:off x="1679576" y="730251"/>
            <a:ext cx="21031200" cy="2651126"/>
          </a:xfrm>
        </p:spPr>
        <p:txBody>
          <a:bodyPr/>
          <a:lstStyle/>
          <a:p>
            <a:r>
              <a:rPr lang="ru-RU"/>
              <a:t>Образец заголовка</a:t>
            </a:r>
          </a:p>
        </p:txBody>
      </p:sp>
      <p:sp>
        <p:nvSpPr>
          <p:cNvPr id="3" name="Текст 2">
            <a:extLst>
              <a:ext uri="{FF2B5EF4-FFF2-40B4-BE49-F238E27FC236}">
                <a16:creationId xmlns:a16="http://schemas.microsoft.com/office/drawing/2014/main" xmlns="" id="{F09A2C1B-0779-4D08-9294-A18C32D9D7E8}"/>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4" name="Объект 3">
            <a:extLst>
              <a:ext uri="{FF2B5EF4-FFF2-40B4-BE49-F238E27FC236}">
                <a16:creationId xmlns:a16="http://schemas.microsoft.com/office/drawing/2014/main" xmlns="" id="{6740C4A7-B540-45B5-A542-0205934041DF}"/>
              </a:ext>
            </a:extLst>
          </p:cNvPr>
          <p:cNvSpPr>
            <a:spLocks noGrp="1"/>
          </p:cNvSpPr>
          <p:nvPr>
            <p:ph sz="half" idx="2"/>
          </p:nvPr>
        </p:nvSpPr>
        <p:spPr>
          <a:xfrm>
            <a:off x="1679577" y="5010150"/>
            <a:ext cx="10315574"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xmlns="" id="{18351B64-2098-402F-ADF4-2B288DF18043}"/>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ru-RU"/>
              <a:t>Образец текста</a:t>
            </a:r>
          </a:p>
        </p:txBody>
      </p:sp>
      <p:sp>
        <p:nvSpPr>
          <p:cNvPr id="6" name="Объект 5">
            <a:extLst>
              <a:ext uri="{FF2B5EF4-FFF2-40B4-BE49-F238E27FC236}">
                <a16:creationId xmlns:a16="http://schemas.microsoft.com/office/drawing/2014/main" xmlns="" id="{34B874B3-0876-43A3-ACE1-AC02AE4D0D91}"/>
              </a:ext>
            </a:extLst>
          </p:cNvPr>
          <p:cNvSpPr>
            <a:spLocks noGrp="1"/>
          </p:cNvSpPr>
          <p:nvPr>
            <p:ph sz="quarter" idx="4"/>
          </p:nvPr>
        </p:nvSpPr>
        <p:spPr>
          <a:xfrm>
            <a:off x="12344400" y="5010150"/>
            <a:ext cx="10366376" cy="73691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xmlns="" id="{CB39F518-DD92-4580-976E-8BC3ABDB9198}"/>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8" name="Нижний колонтитул 7">
            <a:extLst>
              <a:ext uri="{FF2B5EF4-FFF2-40B4-BE49-F238E27FC236}">
                <a16:creationId xmlns:a16="http://schemas.microsoft.com/office/drawing/2014/main" xmlns="" id="{AACD6056-E397-45C5-A3CE-81470E8E178B}"/>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xmlns="" id="{E40B3D9E-3B5E-47B4-91CE-7FE02E19EAFD}"/>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1943639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D014843-564D-4175-A6B0-7D4C11770882}"/>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xmlns="" id="{F0571266-B9AF-40D4-AC29-54500DD40B98}"/>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4" name="Нижний колонтитул 3">
            <a:extLst>
              <a:ext uri="{FF2B5EF4-FFF2-40B4-BE49-F238E27FC236}">
                <a16:creationId xmlns:a16="http://schemas.microsoft.com/office/drawing/2014/main" xmlns="" id="{688834D7-56FB-44BB-8C0E-887D549AF671}"/>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xmlns="" id="{0CE8132E-8825-45C9-A483-8097BBE40F60}"/>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2541454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xmlns="" id="{85A6B16D-9388-4946-969A-1FF2C2D020C8}"/>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3" name="Нижний колонтитул 2">
            <a:extLst>
              <a:ext uri="{FF2B5EF4-FFF2-40B4-BE49-F238E27FC236}">
                <a16:creationId xmlns:a16="http://schemas.microsoft.com/office/drawing/2014/main" xmlns="" id="{E4C488EB-FD46-4E2B-900D-98DFDB7B0383}"/>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xmlns="" id="{E4B13DDF-2653-4C40-B3BF-1BF746AD4392}"/>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344396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51B9F1FC-5AD8-4621-9C65-AA2174913205}"/>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p>
        </p:txBody>
      </p:sp>
      <p:sp>
        <p:nvSpPr>
          <p:cNvPr id="3" name="Объект 2">
            <a:extLst>
              <a:ext uri="{FF2B5EF4-FFF2-40B4-BE49-F238E27FC236}">
                <a16:creationId xmlns:a16="http://schemas.microsoft.com/office/drawing/2014/main" xmlns="" id="{64771AC0-EF43-4623-9EDB-B41493494700}"/>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xmlns="" id="{81540051-E86D-4A8F-9BB0-CAD6B91D2285}"/>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xmlns="" id="{A5E6EFEE-EFE7-4431-BA12-D2DA005D2F4D}"/>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6" name="Нижний колонтитул 5">
            <a:extLst>
              <a:ext uri="{FF2B5EF4-FFF2-40B4-BE49-F238E27FC236}">
                <a16:creationId xmlns:a16="http://schemas.microsoft.com/office/drawing/2014/main" xmlns="" id="{D10B91CF-117B-4A58-A64A-C9474B742A3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330BF9E6-EFC7-4BD5-A6B8-5C06883E4639}"/>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2900361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3250ED4-A05B-4C72-AF0B-1B832D461256}"/>
              </a:ext>
            </a:extLst>
          </p:cNvPr>
          <p:cNvSpPr>
            <a:spLocks noGrp="1"/>
          </p:cNvSpPr>
          <p:nvPr>
            <p:ph type="title"/>
          </p:nvPr>
        </p:nvSpPr>
        <p:spPr>
          <a:xfrm>
            <a:off x="1679577" y="914400"/>
            <a:ext cx="7864474" cy="3200400"/>
          </a:xfrm>
        </p:spPr>
        <p:txBody>
          <a:bodyPr anchor="b"/>
          <a:lstStyle>
            <a:lvl1pPr>
              <a:defRPr sz="6400"/>
            </a:lvl1pPr>
          </a:lstStyle>
          <a:p>
            <a:r>
              <a:rPr lang="ru-RU"/>
              <a:t>Образец заголовка</a:t>
            </a:r>
          </a:p>
        </p:txBody>
      </p:sp>
      <p:sp>
        <p:nvSpPr>
          <p:cNvPr id="3" name="Рисунок 2">
            <a:extLst>
              <a:ext uri="{FF2B5EF4-FFF2-40B4-BE49-F238E27FC236}">
                <a16:creationId xmlns:a16="http://schemas.microsoft.com/office/drawing/2014/main" xmlns="" id="{0B597947-FFA0-40FD-B4B3-275335888CAC}"/>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ru-RU"/>
          </a:p>
        </p:txBody>
      </p:sp>
      <p:sp>
        <p:nvSpPr>
          <p:cNvPr id="4" name="Текст 3">
            <a:extLst>
              <a:ext uri="{FF2B5EF4-FFF2-40B4-BE49-F238E27FC236}">
                <a16:creationId xmlns:a16="http://schemas.microsoft.com/office/drawing/2014/main" xmlns="" id="{A6212905-E794-40BE-BA4A-0C41B3AFCEDD}"/>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ru-RU"/>
              <a:t>Образец текста</a:t>
            </a:r>
          </a:p>
        </p:txBody>
      </p:sp>
      <p:sp>
        <p:nvSpPr>
          <p:cNvPr id="5" name="Дата 4">
            <a:extLst>
              <a:ext uri="{FF2B5EF4-FFF2-40B4-BE49-F238E27FC236}">
                <a16:creationId xmlns:a16="http://schemas.microsoft.com/office/drawing/2014/main" xmlns="" id="{E4C67217-C60B-40D7-91B1-4982621B618F}"/>
              </a:ext>
            </a:extLst>
          </p:cNvPr>
          <p:cNvSpPr>
            <a:spLocks noGrp="1"/>
          </p:cNvSpPr>
          <p:nvPr>
            <p:ph type="dt" sz="half" idx="10"/>
          </p:nvPr>
        </p:nvSpPr>
        <p:spPr/>
        <p:txBody>
          <a:bodyPr/>
          <a:lstStyle/>
          <a:p>
            <a:fld id="{0A0D58D3-3EA7-447E-8029-2A2C5A347B1B}" type="datetimeFigureOut">
              <a:rPr lang="ru-RU" smtClean="0"/>
              <a:t>21.07.2022</a:t>
            </a:fld>
            <a:endParaRPr lang="ru-RU"/>
          </a:p>
        </p:txBody>
      </p:sp>
      <p:sp>
        <p:nvSpPr>
          <p:cNvPr id="6" name="Нижний колонтитул 5">
            <a:extLst>
              <a:ext uri="{FF2B5EF4-FFF2-40B4-BE49-F238E27FC236}">
                <a16:creationId xmlns:a16="http://schemas.microsoft.com/office/drawing/2014/main" xmlns="" id="{0260F97B-DE42-4BFA-88CC-F6738E6AD0E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xmlns="" id="{0CCFFAD7-4A02-42C7-8216-81B4FD82EB9E}"/>
              </a:ext>
            </a:extLst>
          </p:cNvPr>
          <p:cNvSpPr>
            <a:spLocks noGrp="1"/>
          </p:cNvSpPr>
          <p:nvPr>
            <p:ph type="sldNum" sz="quarter" idx="12"/>
          </p:nvPr>
        </p:nvSpPr>
        <p:spPr/>
        <p:txBody>
          <a:bodyPr/>
          <a:lstStyle/>
          <a:p>
            <a:fld id="{86CB4B4D-7CA3-9044-876B-883B54F8677D}" type="slidenum">
              <a:rPr lang="x-none" smtClean="0"/>
              <a:t>‹#›</a:t>
            </a:fld>
            <a:endParaRPr lang="x-none"/>
          </a:p>
        </p:txBody>
      </p:sp>
    </p:spTree>
    <p:extLst>
      <p:ext uri="{BB962C8B-B14F-4D97-AF65-F5344CB8AC3E}">
        <p14:creationId xmlns:p14="http://schemas.microsoft.com/office/powerpoint/2010/main" val="27282431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7890A37F-716D-44B8-A19F-AB5867600C6F}"/>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xmlns="" id="{9A7CAC52-E4FE-406E-93C7-1FF3CB87BDAA}"/>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xmlns="" id="{20911FFF-0EB2-4BC5-932B-6655B9327C48}"/>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fld id="{0A0D58D3-3EA7-447E-8029-2A2C5A347B1B}" type="datetimeFigureOut">
              <a:rPr lang="ru-RU" smtClean="0"/>
              <a:t>21.07.2022</a:t>
            </a:fld>
            <a:endParaRPr lang="ru-RU"/>
          </a:p>
        </p:txBody>
      </p:sp>
      <p:sp>
        <p:nvSpPr>
          <p:cNvPr id="5" name="Нижний колонтитул 4">
            <a:extLst>
              <a:ext uri="{FF2B5EF4-FFF2-40B4-BE49-F238E27FC236}">
                <a16:creationId xmlns:a16="http://schemas.microsoft.com/office/drawing/2014/main" xmlns="" id="{EBAEB2CD-475D-4C1A-8D4D-08F068FA4610}"/>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xmlns="" id="{C79F15A2-3BB3-4F7B-A57F-5BF8622E82B7}"/>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fld id="{86CB4B4D-7CA3-9044-876B-883B54F8677D}" type="slidenum">
              <a:rPr lang="x-none" smtClean="0"/>
              <a:t>‹#›</a:t>
            </a:fld>
            <a:endParaRPr lang="x-none"/>
          </a:p>
        </p:txBody>
      </p:sp>
    </p:spTree>
    <p:extLst>
      <p:ext uri="{BB962C8B-B14F-4D97-AF65-F5344CB8AC3E}">
        <p14:creationId xmlns:p14="http://schemas.microsoft.com/office/powerpoint/2010/main" val="308532035"/>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Lst>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x-none"/>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4.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4.xml"/><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hyperlink" Target="mailto:v.yatsuk@cnets.com.ua" TargetMode="External"/><Relationship Id="rId2" Type="http://schemas.openxmlformats.org/officeDocument/2006/relationships/image" Target="../media/image1.png"/><Relationship Id="rId1" Type="http://schemas.openxmlformats.org/officeDocument/2006/relationships/slideLayout" Target="../slideLayouts/slideLayout1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xmlns="" id="{16CA2268-B63C-496E-8805-4B809D327C0F}"/>
              </a:ext>
            </a:extLst>
          </p:cNvPr>
          <p:cNvSpPr>
            <a:spLocks noGrp="1"/>
          </p:cNvSpPr>
          <p:nvPr>
            <p:ph type="ctrTitle"/>
          </p:nvPr>
        </p:nvSpPr>
        <p:spPr>
          <a:xfrm>
            <a:off x="666750" y="2797479"/>
            <a:ext cx="23050500" cy="809141"/>
          </a:xfrm>
        </p:spPr>
        <p:txBody>
          <a:bodyPr>
            <a:normAutofit/>
          </a:bodyPr>
          <a:lstStyle/>
          <a:p>
            <a:r>
              <a:rPr lang="en-US" sz="4800" b="1" i="1" dirty="0">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Well monitoring based on </a:t>
            </a:r>
            <a:r>
              <a:rPr lang="en-US" sz="4800" b="1" i="1" dirty="0" err="1">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LoraWan</a:t>
            </a:r>
            <a:r>
              <a:rPr lang="en-US" sz="4800" b="1" i="1" dirty="0">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and NB-</a:t>
            </a:r>
            <a:r>
              <a:rPr lang="en-US" sz="4800" b="1" i="1" dirty="0" err="1">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IoT</a:t>
            </a:r>
            <a:r>
              <a:rPr lang="en-US" sz="4800" b="1" i="1" dirty="0">
                <a:effectLst>
                  <a:outerShdw blurRad="50800" dist="38100" dir="2700000" algn="tl" rotWithShape="0">
                    <a:prstClr val="black">
                      <a:alpha val="40000"/>
                    </a:prstClr>
                  </a:outerShdw>
                </a:effectLst>
                <a:latin typeface="Times New Roman" panose="02020603050405020304" pitchFamily="18" charset="0"/>
                <a:cs typeface="Times New Roman" panose="02020603050405020304" pitchFamily="18" charset="0"/>
              </a:rPr>
              <a:t> networks</a:t>
            </a:r>
            <a:endParaRPr lang="ru-RU" sz="4800" dirty="0"/>
          </a:p>
        </p:txBody>
      </p:sp>
      <p:pic>
        <p:nvPicPr>
          <p:cNvPr id="10" name="Рисунок 9">
            <a:extLst>
              <a:ext uri="{FF2B5EF4-FFF2-40B4-BE49-F238E27FC236}">
                <a16:creationId xmlns:a16="http://schemas.microsoft.com/office/drawing/2014/main" xmlns="" id="{184950F6-DE27-451C-A581-0A5E245F9196}"/>
              </a:ext>
            </a:extLst>
          </p:cNvPr>
          <p:cNvPicPr/>
          <p:nvPr/>
        </p:nvPicPr>
        <p:blipFill>
          <a:blip r:embed="rId2"/>
          <a:stretch>
            <a:fillRect/>
          </a:stretch>
        </p:blipFill>
        <p:spPr>
          <a:xfrm>
            <a:off x="93304" y="-1"/>
            <a:ext cx="2911151" cy="2344117"/>
          </a:xfrm>
          <a:prstGeom prst="rect">
            <a:avLst/>
          </a:prstGeom>
        </p:spPr>
      </p:pic>
      <p:pic>
        <p:nvPicPr>
          <p:cNvPr id="8" name="Рисунок 7">
            <a:extLst>
              <a:ext uri="{FF2B5EF4-FFF2-40B4-BE49-F238E27FC236}">
                <a16:creationId xmlns:a16="http://schemas.microsoft.com/office/drawing/2014/main" xmlns="" id="{955155A5-1EEC-4AB6-9788-01893951AA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2603" y="4029911"/>
            <a:ext cx="7831785" cy="685217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5">
            <a:extLst>
              <a:ext uri="{FF2B5EF4-FFF2-40B4-BE49-F238E27FC236}">
                <a16:creationId xmlns:a16="http://schemas.microsoft.com/office/drawing/2014/main" xmlns="" id="{E390C0D3-802F-4943-BA85-C50329513416}"/>
              </a:ext>
            </a:extLst>
          </p:cNvPr>
          <p:cNvSpPr txBox="1">
            <a:spLocks noChangeArrowheads="1"/>
          </p:cNvSpPr>
          <p:nvPr/>
        </p:nvSpPr>
        <p:spPr bwMode="auto">
          <a:xfrm>
            <a:off x="1075937" y="3376916"/>
            <a:ext cx="22945724" cy="666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2800">
                <a:solidFill>
                  <a:schemeClr val="tx1"/>
                </a:solidFill>
                <a:latin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defRPr>
            </a:lvl4pPr>
            <a:lvl5pPr marL="2057400" indent="-228600">
              <a:spcBef>
                <a:spcPct val="20000"/>
              </a:spcBef>
              <a:buFont typeface="Arial" panose="020B0604020202020204" pitchFamily="34" charset="0"/>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9pPr>
          </a:lstStyle>
          <a:p>
            <a:pPr marL="571500" indent="-571500" algn="just">
              <a:lnSpc>
                <a:spcPct val="107000"/>
              </a:lnSpc>
              <a:spcAft>
                <a:spcPts val="800"/>
              </a:spcAft>
            </a:pPr>
            <a:r>
              <a:rPr lang="en-US" sz="36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3600" dirty="0">
                <a:latin typeface="Times New Roman" panose="02020603050405020304" pitchFamily="18" charset="0"/>
                <a:ea typeface="Calibri" panose="020F0502020204030204" pitchFamily="34" charset="0"/>
                <a:cs typeface="Times New Roman" panose="02020603050405020304" pitchFamily="18" charset="0"/>
              </a:rPr>
              <a:t>hatch opening sensor uses the NB-</a:t>
            </a:r>
            <a:r>
              <a:rPr lang="en-US" sz="3600" dirty="0" err="1">
                <a:latin typeface="Times New Roman" panose="02020603050405020304" pitchFamily="18" charset="0"/>
                <a:ea typeface="Calibri" panose="020F0502020204030204" pitchFamily="34" charset="0"/>
                <a:cs typeface="Times New Roman" panose="02020603050405020304" pitchFamily="18" charset="0"/>
              </a:rPr>
              <a:t>IoT</a:t>
            </a:r>
            <a:r>
              <a:rPr lang="en-US" sz="3600" dirty="0">
                <a:latin typeface="Times New Roman" panose="02020603050405020304" pitchFamily="18" charset="0"/>
                <a:ea typeface="Calibri" panose="020F0502020204030204" pitchFamily="34" charset="0"/>
                <a:cs typeface="Times New Roman" panose="02020603050405020304" pitchFamily="18" charset="0"/>
              </a:rPr>
              <a:t> network of the B1(2100), B3(1800), B5(850), B7(2600) B8(900) B200(800) MHz band or </a:t>
            </a:r>
            <a:r>
              <a:rPr lang="en-US" sz="3600" dirty="0" err="1">
                <a:latin typeface="Times New Roman" panose="02020603050405020304" pitchFamily="18" charset="0"/>
                <a:ea typeface="Calibri" panose="020F0502020204030204" pitchFamily="34" charset="0"/>
                <a:cs typeface="Times New Roman" panose="02020603050405020304" pitchFamily="18" charset="0"/>
              </a:rPr>
              <a:t>LoRaWAN</a:t>
            </a:r>
            <a:r>
              <a:rPr lang="en-US" sz="3600" dirty="0">
                <a:latin typeface="Times New Roman" panose="02020603050405020304" pitchFamily="18" charset="0"/>
                <a:ea typeface="Calibri" panose="020F0502020204030204" pitchFamily="34" charset="0"/>
                <a:cs typeface="Times New Roman" panose="02020603050405020304" pitchFamily="18" charset="0"/>
              </a:rPr>
              <a:t> RU864-868 EU863-870 KZ865-868 band for transmission messages and is designed for remote control of unauthorized access to wells. The sensor allows you to track the opening of hatches and prevent emergencies. The sensor is mounted under the hatch cover and is triggered when the cover is lifted by a signal from the accelerometer. The sensor antenna is displayed on the outer side of the hatch, which ensures reliable radio reception over a long distance.</a:t>
            </a:r>
            <a:r>
              <a:rPr lang="ru-RU" sz="36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571500" algn="just">
              <a:lnSpc>
                <a:spcPct val="107000"/>
              </a:lnSpc>
              <a:spcAft>
                <a:spcPts val="80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The sensor is installed in a metal case, which is bolted to the hatch.</a:t>
            </a:r>
            <a:r>
              <a:rPr lang="ru-RU" sz="36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smtClean="0">
              <a:effectLst/>
              <a:latin typeface="Times New Roman" panose="02020603050405020304" pitchFamily="18" charset="0"/>
              <a:ea typeface="Calibri" panose="020F0502020204030204" pitchFamily="34" charset="0"/>
              <a:cs typeface="Times New Roman" panose="02020603050405020304" pitchFamily="18" charset="0"/>
            </a:endParaRPr>
          </a:p>
          <a:p>
            <a:pPr marL="571500" indent="-571500" algn="just">
              <a:lnSpc>
                <a:spcPct val="107000"/>
              </a:lnSpc>
              <a:spcAft>
                <a:spcPts val="80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The sensor board is additionally protected by a sealed plastic case, which is equipped with a tamper-evident sensor.</a:t>
            </a:r>
            <a:r>
              <a:rPr lang="ru-RU" sz="36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The </a:t>
            </a:r>
            <a:r>
              <a:rPr lang="en-US" sz="3600" dirty="0">
                <a:latin typeface="Times New Roman" panose="02020603050405020304" pitchFamily="18" charset="0"/>
                <a:ea typeface="Calibri" panose="020F0502020204030204" pitchFamily="34" charset="0"/>
                <a:cs typeface="Times New Roman" panose="02020603050405020304" pitchFamily="18" charset="0"/>
              </a:rPr>
              <a:t>MHM V.1.01 sensor is designed to work with </a:t>
            </a:r>
            <a:r>
              <a:rPr lang="en-US" sz="3600" dirty="0" err="1">
                <a:latin typeface="Times New Roman" panose="02020603050405020304" pitchFamily="18" charset="0"/>
                <a:ea typeface="Calibri" panose="020F0502020204030204" pitchFamily="34" charset="0"/>
                <a:cs typeface="Times New Roman" panose="02020603050405020304" pitchFamily="18" charset="0"/>
              </a:rPr>
              <a:t>LoRaWAN</a:t>
            </a:r>
            <a:r>
              <a:rPr lang="en-US" sz="3600" dirty="0">
                <a:latin typeface="Times New Roman" panose="02020603050405020304" pitchFamily="18" charset="0"/>
                <a:ea typeface="Calibri" panose="020F0502020204030204" pitchFamily="34" charset="0"/>
                <a:cs typeface="Times New Roman" panose="02020603050405020304" pitchFamily="18" charset="0"/>
              </a:rPr>
              <a:t> networks, the MHM V.1.02 sensor - with NB-</a:t>
            </a:r>
            <a:r>
              <a:rPr lang="en-US" sz="3600" dirty="0" err="1">
                <a:latin typeface="Times New Roman" panose="02020603050405020304" pitchFamily="18" charset="0"/>
                <a:ea typeface="Calibri" panose="020F0502020204030204" pitchFamily="34" charset="0"/>
                <a:cs typeface="Times New Roman" panose="02020603050405020304" pitchFamily="18" charset="0"/>
              </a:rPr>
              <a:t>IoT</a:t>
            </a:r>
            <a:r>
              <a:rPr lang="en-US" sz="3600" dirty="0">
                <a:latin typeface="Times New Roman" panose="02020603050405020304" pitchFamily="18" charset="0"/>
                <a:ea typeface="Calibri" panose="020F0502020204030204" pitchFamily="34" charset="0"/>
                <a:cs typeface="Times New Roman" panose="02020603050405020304" pitchFamily="18" charset="0"/>
              </a:rPr>
              <a:t> networks</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7EB219D9-3C8A-413B-A090-573C4EE21312}"/>
              </a:ext>
            </a:extLst>
          </p:cNvPr>
          <p:cNvPicPr/>
          <p:nvPr/>
        </p:nvPicPr>
        <p:blipFill>
          <a:blip r:embed="rId2"/>
          <a:stretch>
            <a:fillRect/>
          </a:stretch>
        </p:blipFill>
        <p:spPr>
          <a:xfrm>
            <a:off x="93304" y="-1"/>
            <a:ext cx="2911151" cy="2344117"/>
          </a:xfrm>
          <a:prstGeom prst="rect">
            <a:avLst/>
          </a:prstGeom>
        </p:spPr>
      </p:pic>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Заголовок 2">
            <a:extLst>
              <a:ext uri="{FF2B5EF4-FFF2-40B4-BE49-F238E27FC236}">
                <a16:creationId xmlns:a16="http://schemas.microsoft.com/office/drawing/2014/main" xmlns="" id="{0A1669B3-3CBF-4D71-A05F-B7F0692934D8}"/>
              </a:ext>
            </a:extLst>
          </p:cNvPr>
          <p:cNvSpPr>
            <a:spLocks noGrp="1"/>
          </p:cNvSpPr>
          <p:nvPr>
            <p:ph type="title"/>
          </p:nvPr>
        </p:nvSpPr>
        <p:spPr>
          <a:xfrm>
            <a:off x="1062036" y="663826"/>
            <a:ext cx="23050500" cy="2886075"/>
          </a:xfrm>
        </p:spPr>
        <p:txBody>
          <a:bodyPr>
            <a:normAutofit/>
          </a:bodyPr>
          <a:lstStyle/>
          <a:p>
            <a:pPr algn="ctr"/>
            <a:r>
              <a:rPr lang="ru-RU" sz="5400" dirty="0">
                <a:latin typeface="Times New Roman" panose="02020603050405020304" pitchFamily="18" charset="0"/>
                <a:cs typeface="Times New Roman" panose="02020603050405020304" pitchFamily="18" charset="0"/>
              </a:rPr>
              <a:t>Параметры</a:t>
            </a:r>
          </a:p>
        </p:txBody>
      </p:sp>
      <p:pic>
        <p:nvPicPr>
          <p:cNvPr id="18" name="Рисунок 17">
            <a:extLst>
              <a:ext uri="{FF2B5EF4-FFF2-40B4-BE49-F238E27FC236}">
                <a16:creationId xmlns:a16="http://schemas.microsoft.com/office/drawing/2014/main" xmlns="" id="{E141C002-E4D8-4400-A189-6BE83691189B}"/>
              </a:ext>
            </a:extLst>
          </p:cNvPr>
          <p:cNvPicPr/>
          <p:nvPr/>
        </p:nvPicPr>
        <p:blipFill>
          <a:blip r:embed="rId2"/>
          <a:stretch>
            <a:fillRect/>
          </a:stretch>
        </p:blipFill>
        <p:spPr>
          <a:xfrm>
            <a:off x="93304" y="-1"/>
            <a:ext cx="2911151" cy="2344117"/>
          </a:xfrm>
          <a:prstGeom prst="rect">
            <a:avLst/>
          </a:prstGeom>
        </p:spPr>
      </p:pic>
      <p:graphicFrame>
        <p:nvGraphicFramePr>
          <p:cNvPr id="2" name="Таблица 1">
            <a:extLst>
              <a:ext uri="{FF2B5EF4-FFF2-40B4-BE49-F238E27FC236}">
                <a16:creationId xmlns:a16="http://schemas.microsoft.com/office/drawing/2014/main" xmlns="" id="{C2CD2899-8A04-486E-8314-75E8BD3AA522}"/>
              </a:ext>
            </a:extLst>
          </p:cNvPr>
          <p:cNvGraphicFramePr>
            <a:graphicFrameLocks noGrp="1"/>
          </p:cNvGraphicFramePr>
          <p:nvPr>
            <p:extLst>
              <p:ext uri="{D42A27DB-BD31-4B8C-83A1-F6EECF244321}">
                <p14:modId xmlns:p14="http://schemas.microsoft.com/office/powerpoint/2010/main" val="985035180"/>
              </p:ext>
            </p:extLst>
          </p:nvPr>
        </p:nvGraphicFramePr>
        <p:xfrm>
          <a:off x="3004455" y="2903953"/>
          <a:ext cx="18157374" cy="7958137"/>
        </p:xfrm>
        <a:graphic>
          <a:graphicData uri="http://schemas.openxmlformats.org/drawingml/2006/table">
            <a:tbl>
              <a:tblPr>
                <a:tableStyleId>{5940675A-B579-460E-94D1-54222C63F5DA}</a:tableStyleId>
              </a:tblPr>
              <a:tblGrid>
                <a:gridCol w="6472767">
                  <a:extLst>
                    <a:ext uri="{9D8B030D-6E8A-4147-A177-3AD203B41FA5}">
                      <a16:colId xmlns:a16="http://schemas.microsoft.com/office/drawing/2014/main" xmlns="" val="710321578"/>
                    </a:ext>
                  </a:extLst>
                </a:gridCol>
                <a:gridCol w="11684607">
                  <a:extLst>
                    <a:ext uri="{9D8B030D-6E8A-4147-A177-3AD203B41FA5}">
                      <a16:colId xmlns:a16="http://schemas.microsoft.com/office/drawing/2014/main" xmlns="" val="2664283101"/>
                    </a:ext>
                  </a:extLst>
                </a:gridCol>
              </a:tblGrid>
              <a:tr h="560756">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Options</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Meaning</a:t>
                      </a:r>
                      <a:endParaRPr lang="x-none"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366397999"/>
                  </a:ext>
                </a:extLst>
              </a:tr>
              <a:tr h="1975080">
                <a:tc>
                  <a:txBody>
                    <a:bodyPr/>
                    <a:lstStyle/>
                    <a:p>
                      <a:pPr marL="71755"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Operating frequency ranges, MHz</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3600" dirty="0">
                          <a:effectLst/>
                          <a:latin typeface="Times New Roman" panose="02020603050405020304" pitchFamily="18" charset="0"/>
                          <a:cs typeface="Times New Roman" panose="02020603050405020304" pitchFamily="18" charset="0"/>
                        </a:rPr>
                        <a:t>        </a:t>
                      </a:r>
                      <a:r>
                        <a:rPr lang="en-US" sz="3600" dirty="0">
                          <a:effectLst/>
                          <a:latin typeface="Times New Roman" panose="02020603050405020304" pitchFamily="18" charset="0"/>
                          <a:cs typeface="Times New Roman" panose="02020603050405020304" pitchFamily="18" charset="0"/>
                        </a:rPr>
                        <a:t>NB-IoT</a:t>
                      </a:r>
                      <a:r>
                        <a:rPr lang="ru-RU" sz="3600" dirty="0">
                          <a:effectLst/>
                          <a:latin typeface="Times New Roman" panose="02020603050405020304" pitchFamily="18" charset="0"/>
                          <a:cs typeface="Times New Roman" panose="02020603050405020304" pitchFamily="18" charset="0"/>
                        </a:rPr>
                        <a:t>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1(2100),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3(1800),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5(850),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7(2600)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8(900) </a:t>
                      </a:r>
                      <a:r>
                        <a:rPr lang="en-US" sz="3600" dirty="0">
                          <a:effectLst/>
                          <a:latin typeface="Times New Roman" panose="02020603050405020304" pitchFamily="18" charset="0"/>
                          <a:cs typeface="Times New Roman" panose="02020603050405020304" pitchFamily="18" charset="0"/>
                        </a:rPr>
                        <a:t>B</a:t>
                      </a:r>
                      <a:r>
                        <a:rPr lang="ru-RU" sz="3600" dirty="0">
                          <a:effectLst/>
                          <a:latin typeface="Times New Roman" panose="02020603050405020304" pitchFamily="18" charset="0"/>
                          <a:cs typeface="Times New Roman" panose="02020603050405020304" pitchFamily="18" charset="0"/>
                        </a:rPr>
                        <a:t>200(800)</a:t>
                      </a:r>
                      <a:endParaRPr lang="en-US" sz="3600" dirty="0">
                        <a:effectLst/>
                        <a:latin typeface="Times New Roman" panose="02020603050405020304" pitchFamily="18" charset="0"/>
                        <a:cs typeface="Times New Roman" panose="02020603050405020304" pitchFamily="18" charset="0"/>
                      </a:endParaRPr>
                    </a:p>
                    <a:p>
                      <a:pPr algn="ctr">
                        <a:lnSpc>
                          <a:spcPct val="107000"/>
                        </a:lnSpc>
                        <a:spcAft>
                          <a:spcPts val="800"/>
                        </a:spcAft>
                      </a:pPr>
                      <a:r>
                        <a:rPr lang="en-US" sz="3600" dirty="0" err="1">
                          <a:effectLst/>
                          <a:latin typeface="Times New Roman" panose="02020603050405020304" pitchFamily="18" charset="0"/>
                          <a:ea typeface="Calibri" panose="020F0502020204030204" pitchFamily="34" charset="0"/>
                          <a:cs typeface="Times New Roman" panose="02020603050405020304" pitchFamily="18" charset="0"/>
                        </a:rPr>
                        <a:t>LoRaWAN</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cs typeface="Times New Roman" panose="02020603050405020304" pitchFamily="18" charset="0"/>
                        </a:rPr>
                        <a:t>RU864-868 EU863-870 KZ865-868</a:t>
                      </a:r>
                      <a:r>
                        <a:rPr lang="en-US" sz="3600" dirty="0"/>
                        <a:t> </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037698203"/>
                  </a:ext>
                </a:extLst>
              </a:tr>
              <a:tr h="1162100">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Operating temperature range, °C</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3600" dirty="0">
                          <a:effectLst/>
                          <a:latin typeface="Times New Roman" panose="02020603050405020304" pitchFamily="18" charset="0"/>
                          <a:cs typeface="Times New Roman" panose="02020603050405020304" pitchFamily="18" charset="0"/>
                        </a:rPr>
                        <a:t>- 40…+85</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449938257"/>
                  </a:ext>
                </a:extLst>
              </a:tr>
              <a:tr h="1162100">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Overall dimensions, mm</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3600" dirty="0">
                          <a:effectLst/>
                          <a:latin typeface="Times New Roman" panose="02020603050405020304" pitchFamily="18" charset="0"/>
                          <a:cs typeface="Times New Roman" panose="02020603050405020304" pitchFamily="18" charset="0"/>
                        </a:rPr>
                        <a:t>300х100х55</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995334554"/>
                  </a:ext>
                </a:extLst>
              </a:tr>
              <a:tr h="715720">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Weight, g</a:t>
                      </a:r>
                      <a:endParaRPr lang="x-none"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3600" dirty="0">
                          <a:effectLst/>
                          <a:latin typeface="Times New Roman" panose="02020603050405020304" pitchFamily="18" charset="0"/>
                          <a:cs typeface="Times New Roman" panose="02020603050405020304" pitchFamily="18" charset="0"/>
                        </a:rPr>
                        <a:t>500</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213503929"/>
                  </a:ext>
                </a:extLst>
              </a:tr>
              <a:tr h="1085642">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Degree of protection</a:t>
                      </a:r>
                      <a:endParaRPr lang="x-none"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ru-RU" sz="3600" dirty="0">
                          <a:effectLst/>
                          <a:latin typeface="Times New Roman" panose="02020603050405020304" pitchFamily="18" charset="0"/>
                          <a:cs typeface="Times New Roman" panose="02020603050405020304" pitchFamily="18" charset="0"/>
                        </a:rPr>
                        <a:t>IP67</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908959389"/>
                  </a:ext>
                </a:extLst>
              </a:tr>
              <a:tr h="693604">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Life time</a:t>
                      </a:r>
                      <a:endParaRPr lang="x-none"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At least 10 years</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2339272929"/>
                  </a:ext>
                </a:extLst>
              </a:tr>
              <a:tr h="603135">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Battery operation</a:t>
                      </a:r>
                      <a:endParaRPr lang="x-none" sz="3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en-US" sz="3600" dirty="0" smtClean="0">
                          <a:effectLst/>
                          <a:latin typeface="Times New Roman" panose="02020603050405020304" pitchFamily="18" charset="0"/>
                          <a:cs typeface="Times New Roman" panose="02020603050405020304" pitchFamily="18" charset="0"/>
                        </a:rPr>
                        <a:t>At least 5 years</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xmlns="" val="1656070302"/>
                  </a:ext>
                </a:extLst>
              </a:tr>
            </a:tbl>
          </a:graphicData>
        </a:graphic>
      </p:graphicFrame>
    </p:spTree>
    <p:extLst>
      <p:ext uri="{BB962C8B-B14F-4D97-AF65-F5344CB8AC3E}">
        <p14:creationId xmlns:p14="http://schemas.microsoft.com/office/powerpoint/2010/main" val="451196661"/>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
            <a:extLst>
              <a:ext uri="{FF2B5EF4-FFF2-40B4-BE49-F238E27FC236}">
                <a16:creationId xmlns:a16="http://schemas.microsoft.com/office/drawing/2014/main" xmlns="" id="{4135C6C9-8B26-461E-B75C-37AA7DFC2F39}"/>
              </a:ext>
            </a:extLst>
          </p:cNvPr>
          <p:cNvSpPr>
            <a:spLocks noChangeArrowheads="1"/>
          </p:cNvSpPr>
          <p:nvPr/>
        </p:nvSpPr>
        <p:spPr bwMode="auto">
          <a:xfrm>
            <a:off x="-7457963" y="6333913"/>
            <a:ext cx="28339188"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x-none" sz="1100" b="1" i="0" u="none" strike="noStrike" cap="none" normalizeH="0" baseline="0">
                <a:ln>
                  <a:noFill/>
                </a:ln>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a:t>
            </a:r>
            <a:endParaRPr kumimoji="0" lang="ru-RU" altLang="x-none" sz="1800" b="0" i="0" u="none" strike="noStrike" cap="none" normalizeH="0" baseline="0">
              <a:ln>
                <a:noFill/>
              </a:ln>
              <a:solidFill>
                <a:schemeClr val="tx1"/>
              </a:solidFill>
              <a:effectLst/>
              <a:latin typeface="Arial" panose="020B0604020202020204" pitchFamily="34" charset="0"/>
            </a:endParaRPr>
          </a:p>
        </p:txBody>
      </p:sp>
      <p:pic>
        <p:nvPicPr>
          <p:cNvPr id="8" name="Рисунок 7">
            <a:extLst>
              <a:ext uri="{FF2B5EF4-FFF2-40B4-BE49-F238E27FC236}">
                <a16:creationId xmlns:a16="http://schemas.microsoft.com/office/drawing/2014/main" xmlns="" id="{8896A577-3E21-4BFE-8126-40F2D306CB37}"/>
              </a:ext>
            </a:extLst>
          </p:cNvPr>
          <p:cNvPicPr/>
          <p:nvPr/>
        </p:nvPicPr>
        <p:blipFill>
          <a:blip r:embed="rId2"/>
          <a:stretch>
            <a:fillRect/>
          </a:stretch>
        </p:blipFill>
        <p:spPr>
          <a:xfrm>
            <a:off x="93304" y="-1"/>
            <a:ext cx="2911151" cy="2344117"/>
          </a:xfrm>
          <a:prstGeom prst="rect">
            <a:avLst/>
          </a:prstGeom>
        </p:spPr>
      </p:pic>
      <p:pic>
        <p:nvPicPr>
          <p:cNvPr id="9" name="Рисунок 8">
            <a:extLst>
              <a:ext uri="{FF2B5EF4-FFF2-40B4-BE49-F238E27FC236}">
                <a16:creationId xmlns:a16="http://schemas.microsoft.com/office/drawing/2014/main" xmlns="" id="{7727206C-926A-46CA-AEB2-C77718B7407E}"/>
              </a:ext>
            </a:extLst>
          </p:cNvPr>
          <p:cNvPicPr/>
          <p:nvPr/>
        </p:nvPicPr>
        <p:blipFill>
          <a:blip r:embed="rId2"/>
          <a:stretch>
            <a:fillRect/>
          </a:stretch>
        </p:blipFill>
        <p:spPr>
          <a:xfrm>
            <a:off x="245704" y="152399"/>
            <a:ext cx="2911151" cy="2344117"/>
          </a:xfrm>
          <a:prstGeom prst="rect">
            <a:avLst/>
          </a:prstGeom>
        </p:spPr>
      </p:pic>
      <p:pic>
        <p:nvPicPr>
          <p:cNvPr id="10" name="Рисунок 9">
            <a:extLst>
              <a:ext uri="{FF2B5EF4-FFF2-40B4-BE49-F238E27FC236}">
                <a16:creationId xmlns:a16="http://schemas.microsoft.com/office/drawing/2014/main" xmlns="" id="{04306929-3E0A-46B1-A580-0A84E4E9BFE1}"/>
              </a:ext>
            </a:extLst>
          </p:cNvPr>
          <p:cNvPicPr/>
          <p:nvPr/>
        </p:nvPicPr>
        <p:blipFill>
          <a:blip r:embed="rId2"/>
          <a:stretch>
            <a:fillRect/>
          </a:stretch>
        </p:blipFill>
        <p:spPr>
          <a:xfrm>
            <a:off x="398104" y="304799"/>
            <a:ext cx="2911151" cy="2344117"/>
          </a:xfrm>
          <a:prstGeom prst="rect">
            <a:avLst/>
          </a:prstGeom>
        </p:spPr>
      </p:pic>
      <p:sp>
        <p:nvSpPr>
          <p:cNvPr id="11" name="TextBox 10">
            <a:extLst>
              <a:ext uri="{FF2B5EF4-FFF2-40B4-BE49-F238E27FC236}">
                <a16:creationId xmlns:a16="http://schemas.microsoft.com/office/drawing/2014/main" xmlns="" id="{6C83C1B6-DF3D-4DBE-A197-70B41F671443}"/>
              </a:ext>
            </a:extLst>
          </p:cNvPr>
          <p:cNvSpPr txBox="1"/>
          <p:nvPr/>
        </p:nvSpPr>
        <p:spPr>
          <a:xfrm>
            <a:off x="10096500" y="1005167"/>
            <a:ext cx="5581650" cy="646331"/>
          </a:xfrm>
          <a:prstGeom prst="rect">
            <a:avLst/>
          </a:prstGeom>
          <a:noFill/>
        </p:spPr>
        <p:txBody>
          <a:bodyPr wrap="square">
            <a:spAutoFit/>
          </a:bodyPr>
          <a:lstStyle/>
          <a:p>
            <a:r>
              <a:rPr lang="en-US" sz="3600" b="1" i="1" dirty="0">
                <a:solidFill>
                  <a:srgbClr val="181818"/>
                </a:solidFill>
                <a:effectLst/>
                <a:latin typeface="Times New Roman" panose="02020603050405020304" pitchFamily="18" charset="0"/>
                <a:cs typeface="Times New Roman" panose="02020603050405020304" pitchFamily="18" charset="0"/>
              </a:rPr>
              <a:t>WEB </a:t>
            </a:r>
            <a:r>
              <a:rPr lang="en-US" sz="3600" b="1" i="1" dirty="0" smtClean="0">
                <a:solidFill>
                  <a:srgbClr val="181818"/>
                </a:solidFill>
                <a:latin typeface="Times New Roman" panose="02020603050405020304" pitchFamily="18" charset="0"/>
                <a:cs typeface="Times New Roman" panose="02020603050405020304" pitchFamily="18" charset="0"/>
              </a:rPr>
              <a:t>interface</a:t>
            </a:r>
            <a:endParaRPr lang="ru-RU" sz="3600" b="1" i="1"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ED615E98-25DF-4C39-8F5A-D3B500790881}"/>
              </a:ext>
            </a:extLst>
          </p:cNvPr>
          <p:cNvPicPr>
            <a:picLocks noChangeAspect="1"/>
          </p:cNvPicPr>
          <p:nvPr/>
        </p:nvPicPr>
        <p:blipFill>
          <a:blip r:embed="rId3"/>
          <a:stretch>
            <a:fillRect/>
          </a:stretch>
        </p:blipFill>
        <p:spPr>
          <a:xfrm>
            <a:off x="1137622" y="2724149"/>
            <a:ext cx="22274827" cy="10479431"/>
          </a:xfrm>
          <a:prstGeom prst="rect">
            <a:avLst/>
          </a:prstGeom>
        </p:spPr>
      </p:pic>
    </p:spTree>
    <p:extLst>
      <p:ext uri="{BB962C8B-B14F-4D97-AF65-F5344CB8AC3E}">
        <p14:creationId xmlns:p14="http://schemas.microsoft.com/office/powerpoint/2010/main" val="2587583508"/>
      </p:ext>
    </p:extLst>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xmlns="" id="{2416FB8D-824D-496A-A42E-CFD16700608E}"/>
              </a:ext>
            </a:extLst>
          </p:cNvPr>
          <p:cNvPicPr/>
          <p:nvPr/>
        </p:nvPicPr>
        <p:blipFill>
          <a:blip r:embed="rId2"/>
          <a:stretch>
            <a:fillRect/>
          </a:stretch>
        </p:blipFill>
        <p:spPr>
          <a:xfrm>
            <a:off x="93304" y="-1"/>
            <a:ext cx="2911151" cy="2344117"/>
          </a:xfrm>
          <a:prstGeom prst="rect">
            <a:avLst/>
          </a:prstGeom>
        </p:spPr>
      </p:pic>
      <p:sp>
        <p:nvSpPr>
          <p:cNvPr id="16" name="TextBox 15">
            <a:extLst>
              <a:ext uri="{FF2B5EF4-FFF2-40B4-BE49-F238E27FC236}">
                <a16:creationId xmlns:a16="http://schemas.microsoft.com/office/drawing/2014/main" xmlns="" id="{4DEB6057-D1F3-4F74-9E7E-2F51F181DFB3}"/>
              </a:ext>
            </a:extLst>
          </p:cNvPr>
          <p:cNvSpPr txBox="1"/>
          <p:nvPr/>
        </p:nvSpPr>
        <p:spPr>
          <a:xfrm>
            <a:off x="9401175" y="1005167"/>
            <a:ext cx="5581650" cy="646331"/>
          </a:xfrm>
          <a:prstGeom prst="rect">
            <a:avLst/>
          </a:prstGeom>
          <a:noFill/>
        </p:spPr>
        <p:txBody>
          <a:bodyPr wrap="square">
            <a:spAutoFit/>
          </a:bodyPr>
          <a:lstStyle/>
          <a:p>
            <a:pPr algn="ctr"/>
            <a:r>
              <a:rPr lang="en-US" sz="3600" b="1" i="1" dirty="0">
                <a:solidFill>
                  <a:srgbClr val="181818"/>
                </a:solidFill>
                <a:latin typeface="Times New Roman" panose="02020603050405020304" pitchFamily="18" charset="0"/>
                <a:cs typeface="Times New Roman" panose="02020603050405020304" pitchFamily="18" charset="0"/>
              </a:rPr>
              <a:t>Software</a:t>
            </a:r>
            <a:endParaRPr lang="x-none" sz="3600" b="1" i="1" dirty="0">
              <a:latin typeface="Times New Roman" panose="02020603050405020304" pitchFamily="18" charset="0"/>
              <a:cs typeface="Times New Roman" panose="02020603050405020304" pitchFamily="18" charset="0"/>
            </a:endParaRPr>
          </a:p>
        </p:txBody>
      </p:sp>
      <p:sp>
        <p:nvSpPr>
          <p:cNvPr id="7" name="TextBox 5">
            <a:extLst>
              <a:ext uri="{FF2B5EF4-FFF2-40B4-BE49-F238E27FC236}">
                <a16:creationId xmlns:a16="http://schemas.microsoft.com/office/drawing/2014/main" xmlns="" id="{DFF85D5C-78ED-4FA2-B2DD-CD08B06FBB91}"/>
              </a:ext>
            </a:extLst>
          </p:cNvPr>
          <p:cNvSpPr txBox="1">
            <a:spLocks noChangeArrowheads="1"/>
          </p:cNvSpPr>
          <p:nvPr/>
        </p:nvSpPr>
        <p:spPr bwMode="auto">
          <a:xfrm>
            <a:off x="719138" y="3709888"/>
            <a:ext cx="22945724" cy="6964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2800">
                <a:solidFill>
                  <a:schemeClr val="tx1"/>
                </a:solidFill>
                <a:latin typeface="Tahoma" panose="020B0604030504040204" pitchFamily="34" charset="0"/>
              </a:defRPr>
            </a:lvl1pPr>
            <a:lvl2pPr marL="742950" indent="-285750">
              <a:spcBef>
                <a:spcPct val="20000"/>
              </a:spcBef>
              <a:buFont typeface="Arial" panose="020B0604020202020204" pitchFamily="34" charset="0"/>
              <a:buChar char="–"/>
              <a:defRPr sz="2400">
                <a:solidFill>
                  <a:schemeClr val="tx1"/>
                </a:solidFill>
                <a:latin typeface="Tahoma" panose="020B0604030504040204" pitchFamily="34" charset="0"/>
              </a:defRPr>
            </a:lvl2pPr>
            <a:lvl3pPr marL="1143000" indent="-228600">
              <a:spcBef>
                <a:spcPct val="20000"/>
              </a:spcBef>
              <a:buFont typeface="Arial" panose="020B0604020202020204" pitchFamily="34" charset="0"/>
              <a:buChar char="•"/>
              <a:defRPr sz="2000">
                <a:solidFill>
                  <a:schemeClr val="tx1"/>
                </a:solidFill>
                <a:latin typeface="Tahoma" panose="020B0604030504040204" pitchFamily="34" charset="0"/>
              </a:defRPr>
            </a:lvl3pPr>
            <a:lvl4pPr marL="1600200" indent="-228600">
              <a:spcBef>
                <a:spcPct val="20000"/>
              </a:spcBef>
              <a:buFont typeface="Arial" panose="020B0604020202020204" pitchFamily="34" charset="0"/>
              <a:buChar char="–"/>
              <a:defRPr sz="2000">
                <a:solidFill>
                  <a:schemeClr val="tx1"/>
                </a:solidFill>
                <a:latin typeface="Tahoma" panose="020B0604030504040204" pitchFamily="34" charset="0"/>
              </a:defRPr>
            </a:lvl4pPr>
            <a:lvl5pPr marL="2057400" indent="-228600">
              <a:spcBef>
                <a:spcPct val="20000"/>
              </a:spcBef>
              <a:buFont typeface="Arial" panose="020B0604020202020204" pitchFamily="34" charset="0"/>
              <a:buChar char="»"/>
              <a:defRPr sz="1600">
                <a:solidFill>
                  <a:schemeClr val="tx1"/>
                </a:solidFill>
                <a:latin typeface="Tahoma" panose="020B0604030504040204" pitchFamily="34" charset="0"/>
              </a:defRPr>
            </a:lvl5pPr>
            <a:lvl6pPr marL="25146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6pPr>
            <a:lvl7pPr marL="29718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7pPr>
            <a:lvl8pPr marL="34290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8pPr>
            <a:lvl9pPr marL="3886200" indent="-228600" eaLnBrk="0" fontAlgn="base" hangingPunct="0">
              <a:spcBef>
                <a:spcPct val="20000"/>
              </a:spcBef>
              <a:spcAft>
                <a:spcPct val="0"/>
              </a:spcAft>
              <a:buFont typeface="Arial" panose="020B0604020202020204" pitchFamily="34" charset="0"/>
              <a:buChar char="»"/>
              <a:defRPr sz="1600">
                <a:solidFill>
                  <a:schemeClr val="tx1"/>
                </a:solidFill>
                <a:latin typeface="Tahoma" panose="020B0604030504040204" pitchFamily="34" charset="0"/>
              </a:defRPr>
            </a:lvl9pPr>
          </a:lstStyle>
          <a:p>
            <a:r>
              <a:rPr lang="ru-RU" sz="3600" b="0" i="0" dirty="0">
                <a:solidFill>
                  <a:srgbClr val="181818"/>
                </a:solidFill>
                <a:effectLst/>
                <a:latin typeface="Times New Roman" panose="02020603050405020304" pitchFamily="18" charset="0"/>
                <a:cs typeface="Times New Roman" panose="02020603050405020304" pitchFamily="18" charset="0"/>
              </a:rPr>
              <a:t> </a:t>
            </a:r>
            <a:r>
              <a:rPr lang="en-US" sz="3600" dirty="0">
                <a:solidFill>
                  <a:srgbClr val="181818"/>
                </a:solidFill>
                <a:latin typeface="Times New Roman" panose="02020603050405020304" pitchFamily="18" charset="0"/>
                <a:cs typeface="Times New Roman" panose="02020603050405020304" pitchFamily="18" charset="0"/>
              </a:rPr>
              <a:t>The hatch monitoring software is designed as a virtual machine and can be deployed both at the customer’s site and used by the solution manufacturer’s virtual servers on the Internet</a:t>
            </a:r>
            <a:r>
              <a:rPr lang="ru-RU" sz="3600" b="0" i="0" dirty="0" smtClean="0">
                <a:solidFill>
                  <a:srgbClr val="181818"/>
                </a:solidFill>
                <a:effectLst/>
                <a:latin typeface="Times New Roman" panose="02020603050405020304" pitchFamily="18" charset="0"/>
                <a:cs typeface="Times New Roman" panose="02020603050405020304" pitchFamily="18" charset="0"/>
              </a:rPr>
              <a:t>.</a:t>
            </a:r>
            <a:endParaRPr lang="ru-RU" sz="3600" b="0" i="0" dirty="0">
              <a:solidFill>
                <a:srgbClr val="181818"/>
              </a:solidFill>
              <a:effectLst/>
              <a:latin typeface="Times New Roman" panose="02020603050405020304" pitchFamily="18" charset="0"/>
              <a:cs typeface="Times New Roman" panose="02020603050405020304" pitchFamily="18" charset="0"/>
            </a:endParaRPr>
          </a:p>
          <a:p>
            <a:r>
              <a:rPr lang="ru-RU" sz="3600" b="0" i="0" dirty="0">
                <a:solidFill>
                  <a:srgbClr val="181818"/>
                </a:solidFill>
                <a:effectLst/>
                <a:latin typeface="Times New Roman" panose="02020603050405020304" pitchFamily="18" charset="0"/>
                <a:cs typeface="Times New Roman" panose="02020603050405020304" pitchFamily="18" charset="0"/>
              </a:rPr>
              <a:t> </a:t>
            </a:r>
            <a:r>
              <a:rPr lang="en-US" sz="3600" dirty="0">
                <a:solidFill>
                  <a:srgbClr val="181818"/>
                </a:solidFill>
                <a:latin typeface="Times New Roman" panose="02020603050405020304" pitchFamily="18" charset="0"/>
                <a:cs typeface="Times New Roman" panose="02020603050405020304" pitchFamily="18" charset="0"/>
              </a:rPr>
              <a:t>Consists of three key elements, web server, database, </a:t>
            </a:r>
            <a:r>
              <a:rPr lang="en-US" sz="3600" dirty="0" err="1">
                <a:solidFill>
                  <a:srgbClr val="181818"/>
                </a:solidFill>
                <a:latin typeface="Times New Roman" panose="02020603050405020304" pitchFamily="18" charset="0"/>
                <a:cs typeface="Times New Roman" panose="02020603050405020304" pitchFamily="18" charset="0"/>
              </a:rPr>
              <a:t>IoT</a:t>
            </a:r>
            <a:r>
              <a:rPr lang="en-US" sz="3600" dirty="0">
                <a:solidFill>
                  <a:srgbClr val="181818"/>
                </a:solidFill>
                <a:latin typeface="Times New Roman" panose="02020603050405020304" pitchFamily="18" charset="0"/>
                <a:cs typeface="Times New Roman" panose="02020603050405020304" pitchFamily="18" charset="0"/>
              </a:rPr>
              <a:t> hub program. </a:t>
            </a:r>
            <a:r>
              <a:rPr lang="en-US" sz="3600" dirty="0" err="1">
                <a:solidFill>
                  <a:srgbClr val="181818"/>
                </a:solidFill>
                <a:latin typeface="Times New Roman" panose="02020603050405020304" pitchFamily="18" charset="0"/>
                <a:cs typeface="Times New Roman" panose="02020603050405020304" pitchFamily="18" charset="0"/>
              </a:rPr>
              <a:t>IoT</a:t>
            </a:r>
            <a:r>
              <a:rPr lang="en-US" sz="3600" dirty="0">
                <a:solidFill>
                  <a:srgbClr val="181818"/>
                </a:solidFill>
                <a:latin typeface="Times New Roman" panose="02020603050405020304" pitchFamily="18" charset="0"/>
                <a:cs typeface="Times New Roman" panose="02020603050405020304" pitchFamily="18" charset="0"/>
              </a:rPr>
              <a:t>-hub works with sensors via NB-</a:t>
            </a:r>
            <a:r>
              <a:rPr lang="en-US" sz="3600" dirty="0" err="1">
                <a:solidFill>
                  <a:srgbClr val="181818"/>
                </a:solidFill>
                <a:latin typeface="Times New Roman" panose="02020603050405020304" pitchFamily="18" charset="0"/>
                <a:cs typeface="Times New Roman" panose="02020603050405020304" pitchFamily="18" charset="0"/>
              </a:rPr>
              <a:t>IoT</a:t>
            </a:r>
            <a:r>
              <a:rPr lang="en-US" sz="3600" dirty="0">
                <a:solidFill>
                  <a:srgbClr val="181818"/>
                </a:solidFill>
                <a:latin typeface="Times New Roman" panose="02020603050405020304" pitchFamily="18" charset="0"/>
                <a:cs typeface="Times New Roman" panose="02020603050405020304" pitchFamily="18" charset="0"/>
              </a:rPr>
              <a:t> and </a:t>
            </a:r>
            <a:r>
              <a:rPr lang="en-US" sz="3600" dirty="0" err="1">
                <a:solidFill>
                  <a:srgbClr val="181818"/>
                </a:solidFill>
                <a:latin typeface="Times New Roman" panose="02020603050405020304" pitchFamily="18" charset="0"/>
                <a:cs typeface="Times New Roman" panose="02020603050405020304" pitchFamily="18" charset="0"/>
              </a:rPr>
              <a:t>LoraWAN</a:t>
            </a:r>
            <a:r>
              <a:rPr lang="en-US" sz="3600" dirty="0">
                <a:solidFill>
                  <a:srgbClr val="181818"/>
                </a:solidFill>
                <a:latin typeface="Times New Roman" panose="02020603050405020304" pitchFamily="18" charset="0"/>
                <a:cs typeface="Times New Roman" panose="02020603050405020304" pitchFamily="18" charset="0"/>
              </a:rPr>
              <a:t> networks</a:t>
            </a:r>
            <a:r>
              <a:rPr lang="en-US" sz="3600" dirty="0" smtClean="0">
                <a:solidFill>
                  <a:srgbClr val="181818"/>
                </a:solidFill>
                <a:latin typeface="Times New Roman" panose="02020603050405020304" pitchFamily="18" charset="0"/>
                <a:cs typeface="Times New Roman" panose="02020603050405020304" pitchFamily="18" charset="0"/>
              </a:rPr>
              <a:t>. </a:t>
            </a:r>
            <a:r>
              <a:rPr lang="ru-RU" sz="3600" dirty="0" smtClean="0">
                <a:solidFill>
                  <a:srgbClr val="181818"/>
                </a:solidFill>
                <a:latin typeface="Times New Roman" panose="02020603050405020304" pitchFamily="18" charset="0"/>
                <a:cs typeface="Times New Roman" panose="02020603050405020304" pitchFamily="18" charset="0"/>
              </a:rPr>
              <a:t> </a:t>
            </a:r>
            <a:endParaRPr lang="ru-RU" sz="3600" dirty="0">
              <a:solidFill>
                <a:srgbClr val="181818"/>
              </a:solidFill>
              <a:latin typeface="Times New Roman" panose="02020603050405020304" pitchFamily="18" charset="0"/>
              <a:cs typeface="Times New Roman" panose="02020603050405020304" pitchFamily="18" charset="0"/>
            </a:endParaRPr>
          </a:p>
          <a:p>
            <a:r>
              <a:rPr lang="ru-RU" sz="3600" dirty="0">
                <a:solidFill>
                  <a:srgbClr val="181818"/>
                </a:solidFill>
                <a:latin typeface="Times New Roman" panose="02020603050405020304" pitchFamily="18" charset="0"/>
                <a:cs typeface="Times New Roman" panose="02020603050405020304" pitchFamily="18" charset="0"/>
              </a:rPr>
              <a:t> </a:t>
            </a:r>
            <a:r>
              <a:rPr lang="en-US" sz="3600" dirty="0">
                <a:solidFill>
                  <a:srgbClr val="181818"/>
                </a:solidFill>
                <a:latin typeface="Times New Roman" panose="02020603050405020304" pitchFamily="18" charset="0"/>
                <a:cs typeface="Times New Roman" panose="02020603050405020304" pitchFamily="18" charset="0"/>
              </a:rPr>
              <a:t>The solution allows receiving messages from sensors, managing and configuring sensors. Exchange with sensors two-way</a:t>
            </a:r>
            <a:r>
              <a:rPr lang="ru-RU" sz="3600" dirty="0" smtClean="0">
                <a:solidFill>
                  <a:srgbClr val="181818"/>
                </a:solidFill>
                <a:latin typeface="Times New Roman" panose="02020603050405020304" pitchFamily="18" charset="0"/>
                <a:cs typeface="Times New Roman" panose="02020603050405020304" pitchFamily="18" charset="0"/>
              </a:rPr>
              <a:t>.</a:t>
            </a:r>
            <a:endParaRPr lang="x-none" sz="3600" dirty="0">
              <a:latin typeface="Times New Roman" panose="02020603050405020304" pitchFamily="18" charset="0"/>
              <a:cs typeface="Times New Roman" panose="02020603050405020304" pitchFamily="18" charset="0"/>
            </a:endParaRPr>
          </a:p>
          <a:p>
            <a:pPr algn="just">
              <a:lnSpc>
                <a:spcPct val="107000"/>
              </a:lnSpc>
              <a:spcAft>
                <a:spcPts val="800"/>
              </a:spcAft>
            </a:pP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A convenient interface for monitoring the state of manholes, which allows you to display the status of manholes: connected or not, authorized access, unauthorized opening, body opening, signal level, etc. On the map, you can display all hatches or in layers, depending on the events</a:t>
            </a:r>
            <a:r>
              <a:rPr lang="ru-RU" sz="3600" dirty="0"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ru-RU"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Aft>
                <a:spcPts val="800"/>
              </a:spcAft>
            </a:pPr>
            <a:r>
              <a:rPr lang="ru-RU" sz="36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In addition to the web interface, there is a program installed on Windows that runs in the background. In case of unauthorized opening of wells, the program duplicates the web interface alarm. The solution excludes the possibility of skipping alarm </a:t>
            </a:r>
            <a:r>
              <a:rPr lang="en-US" sz="3600" dirty="0" smtClean="0">
                <a:latin typeface="Times New Roman" panose="02020603050405020304" pitchFamily="18" charset="0"/>
                <a:ea typeface="Calibri" panose="020F0502020204030204" pitchFamily="34" charset="0"/>
                <a:cs typeface="Times New Roman" panose="02020603050405020304" pitchFamily="18" charset="0"/>
              </a:rPr>
              <a:t>messages</a:t>
            </a:r>
            <a:endParaRPr lang="x-none"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E2304338-91CD-4A43-93A5-4F6B91D912C8}"/>
              </a:ext>
            </a:extLst>
          </p:cNvPr>
          <p:cNvPicPr/>
          <p:nvPr/>
        </p:nvPicPr>
        <p:blipFill>
          <a:blip r:embed="rId2"/>
          <a:stretch>
            <a:fillRect/>
          </a:stretch>
        </p:blipFill>
        <p:spPr>
          <a:xfrm>
            <a:off x="93304" y="-1"/>
            <a:ext cx="2911151" cy="2344117"/>
          </a:xfrm>
          <a:prstGeom prst="rect">
            <a:avLst/>
          </a:prstGeom>
        </p:spPr>
      </p:pic>
      <p:pic>
        <p:nvPicPr>
          <p:cNvPr id="6" name="Рисунок 5">
            <a:extLst>
              <a:ext uri="{FF2B5EF4-FFF2-40B4-BE49-F238E27FC236}">
                <a16:creationId xmlns:a16="http://schemas.microsoft.com/office/drawing/2014/main" xmlns="" id="{A22FBCAD-15BF-468D-A75E-9BC540A389DC}"/>
              </a:ext>
            </a:extLst>
          </p:cNvPr>
          <p:cNvPicPr/>
          <p:nvPr/>
        </p:nvPicPr>
        <p:blipFill>
          <a:blip r:embed="rId2"/>
          <a:stretch>
            <a:fillRect/>
          </a:stretch>
        </p:blipFill>
        <p:spPr>
          <a:xfrm>
            <a:off x="245704" y="152399"/>
            <a:ext cx="2911151" cy="2344117"/>
          </a:xfrm>
          <a:prstGeom prst="rect">
            <a:avLst/>
          </a:prstGeom>
        </p:spPr>
      </p:pic>
      <p:sp>
        <p:nvSpPr>
          <p:cNvPr id="7" name="TextBox 6">
            <a:extLst>
              <a:ext uri="{FF2B5EF4-FFF2-40B4-BE49-F238E27FC236}">
                <a16:creationId xmlns:a16="http://schemas.microsoft.com/office/drawing/2014/main" xmlns="" id="{DC5CDE5E-F7B7-4FEC-AD35-A171E198A803}"/>
              </a:ext>
            </a:extLst>
          </p:cNvPr>
          <p:cNvSpPr txBox="1"/>
          <p:nvPr/>
        </p:nvSpPr>
        <p:spPr>
          <a:xfrm>
            <a:off x="8994710" y="1005167"/>
            <a:ext cx="6683440" cy="646331"/>
          </a:xfrm>
          <a:prstGeom prst="rect">
            <a:avLst/>
          </a:prstGeom>
          <a:noFill/>
        </p:spPr>
        <p:txBody>
          <a:bodyPr wrap="square">
            <a:spAutoFit/>
          </a:bodyPr>
          <a:lstStyle/>
          <a:p>
            <a:r>
              <a:rPr lang="en-US" sz="3600" b="1" i="1" dirty="0">
                <a:solidFill>
                  <a:srgbClr val="181818"/>
                </a:solidFill>
                <a:latin typeface="Times New Roman" panose="02020603050405020304" pitchFamily="18" charset="0"/>
                <a:cs typeface="Times New Roman" panose="02020603050405020304" pitchFamily="18" charset="0"/>
              </a:rPr>
              <a:t>Sensor configuration</a:t>
            </a:r>
            <a:endParaRPr lang="x-none" sz="3600" b="1" i="1"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1BF8F870-5120-4C61-8855-87199BA75EBA}"/>
              </a:ext>
            </a:extLst>
          </p:cNvPr>
          <p:cNvPicPr>
            <a:picLocks noChangeAspect="1"/>
          </p:cNvPicPr>
          <p:nvPr/>
        </p:nvPicPr>
        <p:blipFill>
          <a:blip r:embed="rId3"/>
          <a:stretch>
            <a:fillRect/>
          </a:stretch>
        </p:blipFill>
        <p:spPr>
          <a:xfrm>
            <a:off x="8341566" y="1651498"/>
            <a:ext cx="15050277" cy="5691361"/>
          </a:xfrm>
          <a:prstGeom prst="rect">
            <a:avLst/>
          </a:prstGeom>
        </p:spPr>
      </p:pic>
      <p:pic>
        <p:nvPicPr>
          <p:cNvPr id="11" name="Рисунок 10">
            <a:extLst>
              <a:ext uri="{FF2B5EF4-FFF2-40B4-BE49-F238E27FC236}">
                <a16:creationId xmlns:a16="http://schemas.microsoft.com/office/drawing/2014/main" xmlns="" id="{5663D142-72CE-4104-A4EA-D252FB603EB4}"/>
              </a:ext>
            </a:extLst>
          </p:cNvPr>
          <p:cNvPicPr>
            <a:picLocks noChangeAspect="1"/>
          </p:cNvPicPr>
          <p:nvPr/>
        </p:nvPicPr>
        <p:blipFill>
          <a:blip r:embed="rId4"/>
          <a:stretch>
            <a:fillRect/>
          </a:stretch>
        </p:blipFill>
        <p:spPr>
          <a:xfrm>
            <a:off x="416572" y="7115176"/>
            <a:ext cx="13735050" cy="6448425"/>
          </a:xfrm>
          <a:prstGeom prst="rect">
            <a:avLst/>
          </a:prstGeom>
        </p:spPr>
      </p:pic>
      <p:pic>
        <p:nvPicPr>
          <p:cNvPr id="13" name="Рисунок 12">
            <a:extLst>
              <a:ext uri="{FF2B5EF4-FFF2-40B4-BE49-F238E27FC236}">
                <a16:creationId xmlns:a16="http://schemas.microsoft.com/office/drawing/2014/main" xmlns="" id="{56A40B7F-DF4A-46B7-8969-F62A3A89B28D}"/>
              </a:ext>
            </a:extLst>
          </p:cNvPr>
          <p:cNvPicPr>
            <a:picLocks noChangeAspect="1"/>
          </p:cNvPicPr>
          <p:nvPr/>
        </p:nvPicPr>
        <p:blipFill>
          <a:blip r:embed="rId5"/>
          <a:stretch>
            <a:fillRect/>
          </a:stretch>
        </p:blipFill>
        <p:spPr>
          <a:xfrm>
            <a:off x="15678150" y="8186738"/>
            <a:ext cx="6229350" cy="4305300"/>
          </a:xfrm>
          <a:prstGeom prst="rect">
            <a:avLst/>
          </a:prstGeom>
        </p:spPr>
      </p:pic>
      <p:sp>
        <p:nvSpPr>
          <p:cNvPr id="14" name="Прямоугольник 13">
            <a:extLst>
              <a:ext uri="{FF2B5EF4-FFF2-40B4-BE49-F238E27FC236}">
                <a16:creationId xmlns:a16="http://schemas.microsoft.com/office/drawing/2014/main" xmlns="" id="{641761CC-F6D5-49C4-B673-3DB8E9249DE0}"/>
              </a:ext>
            </a:extLst>
          </p:cNvPr>
          <p:cNvSpPr/>
          <p:nvPr/>
        </p:nvSpPr>
        <p:spPr>
          <a:xfrm>
            <a:off x="-130630" y="2648916"/>
            <a:ext cx="8025762" cy="1323439"/>
          </a:xfrm>
          <a:prstGeom prst="rect">
            <a:avLst/>
          </a:prstGeom>
        </p:spPr>
        <p:txBody>
          <a:bodyPr wrap="square">
            <a:spAutoFit/>
          </a:bodyPr>
          <a:lstStyle/>
          <a:p>
            <a:pPr algn="r">
              <a:defRPr/>
            </a:pPr>
            <a:r>
              <a:rPr lang="en-US" sz="4000" dirty="0">
                <a:solidFill>
                  <a:schemeClr val="tx1">
                    <a:lumMod val="75000"/>
                    <a:lumOff val="25000"/>
                  </a:schemeClr>
                </a:solidFill>
                <a:latin typeface="Arial" charset="0"/>
              </a:rPr>
              <a:t>Each sensor can be individually configured</a:t>
            </a:r>
            <a:endParaRPr lang="ru-RU" sz="4000" dirty="0">
              <a:solidFill>
                <a:schemeClr val="tx1">
                  <a:lumMod val="75000"/>
                  <a:lumOff val="25000"/>
                </a:schemeClr>
              </a:solidFill>
              <a:latin typeface="Arial" charset="0"/>
            </a:endParaRP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8C4B27F-C25A-4300-A68A-120E16A92361}"/>
              </a:ext>
            </a:extLst>
          </p:cNvPr>
          <p:cNvPicPr/>
          <p:nvPr/>
        </p:nvPicPr>
        <p:blipFill>
          <a:blip r:embed="rId2"/>
          <a:stretch>
            <a:fillRect/>
          </a:stretch>
        </p:blipFill>
        <p:spPr>
          <a:xfrm>
            <a:off x="245704" y="152399"/>
            <a:ext cx="2911151" cy="2344117"/>
          </a:xfrm>
          <a:prstGeom prst="rect">
            <a:avLst/>
          </a:prstGeom>
        </p:spPr>
      </p:pic>
      <p:sp>
        <p:nvSpPr>
          <p:cNvPr id="6" name="TextBox 5">
            <a:extLst>
              <a:ext uri="{FF2B5EF4-FFF2-40B4-BE49-F238E27FC236}">
                <a16:creationId xmlns:a16="http://schemas.microsoft.com/office/drawing/2014/main" xmlns="" id="{C8212EFC-C3F6-42C0-AF2D-015A011503E8}"/>
              </a:ext>
            </a:extLst>
          </p:cNvPr>
          <p:cNvSpPr txBox="1"/>
          <p:nvPr/>
        </p:nvSpPr>
        <p:spPr>
          <a:xfrm>
            <a:off x="8994710" y="1005167"/>
            <a:ext cx="6683440" cy="646331"/>
          </a:xfrm>
          <a:prstGeom prst="rect">
            <a:avLst/>
          </a:prstGeom>
          <a:noFill/>
        </p:spPr>
        <p:txBody>
          <a:bodyPr wrap="square">
            <a:spAutoFit/>
          </a:bodyPr>
          <a:lstStyle/>
          <a:p>
            <a:r>
              <a:rPr lang="en-US" sz="3600" b="1" i="1" dirty="0">
                <a:solidFill>
                  <a:srgbClr val="181818"/>
                </a:solidFill>
                <a:latin typeface="Times New Roman" panose="02020603050405020304" pitchFamily="18" charset="0"/>
                <a:cs typeface="Times New Roman" panose="02020603050405020304" pitchFamily="18" charset="0"/>
              </a:rPr>
              <a:t>Event logging</a:t>
            </a:r>
            <a:endParaRPr lang="x-none" sz="3600" b="1" i="1" dirty="0">
              <a:latin typeface="Times New Roman" panose="02020603050405020304" pitchFamily="18" charset="0"/>
              <a:cs typeface="Times New Roman" panose="02020603050405020304" pitchFamily="18" charset="0"/>
            </a:endParaRPr>
          </a:p>
        </p:txBody>
      </p:sp>
      <p:pic>
        <p:nvPicPr>
          <p:cNvPr id="3" name="Рисунок 2">
            <a:extLst>
              <a:ext uri="{FF2B5EF4-FFF2-40B4-BE49-F238E27FC236}">
                <a16:creationId xmlns:a16="http://schemas.microsoft.com/office/drawing/2014/main" xmlns="" id="{B4A9A9E6-FD44-459A-8A23-1A85FE0586E7}"/>
              </a:ext>
            </a:extLst>
          </p:cNvPr>
          <p:cNvPicPr>
            <a:picLocks noChangeAspect="1"/>
          </p:cNvPicPr>
          <p:nvPr/>
        </p:nvPicPr>
        <p:blipFill>
          <a:blip r:embed="rId3"/>
          <a:stretch>
            <a:fillRect/>
          </a:stretch>
        </p:blipFill>
        <p:spPr>
          <a:xfrm>
            <a:off x="3724378" y="2174008"/>
            <a:ext cx="17383125" cy="7877175"/>
          </a:xfrm>
          <a:prstGeom prst="rect">
            <a:avLst/>
          </a:prstGeom>
        </p:spPr>
      </p:pic>
      <p:sp>
        <p:nvSpPr>
          <p:cNvPr id="11" name="Прямоугольник 10">
            <a:extLst>
              <a:ext uri="{FF2B5EF4-FFF2-40B4-BE49-F238E27FC236}">
                <a16:creationId xmlns:a16="http://schemas.microsoft.com/office/drawing/2014/main" xmlns="" id="{CF15A6AE-F9A7-489D-AFAF-AEA89E659B35}"/>
              </a:ext>
            </a:extLst>
          </p:cNvPr>
          <p:cNvSpPr/>
          <p:nvPr/>
        </p:nvSpPr>
        <p:spPr>
          <a:xfrm>
            <a:off x="2037181" y="10264719"/>
            <a:ext cx="21457300" cy="1938992"/>
          </a:xfrm>
          <a:prstGeom prst="rect">
            <a:avLst/>
          </a:prstGeom>
        </p:spPr>
        <p:txBody>
          <a:bodyPr wrap="square">
            <a:spAutoFit/>
          </a:bodyPr>
          <a:lstStyle/>
          <a:p>
            <a:pPr algn="ctr">
              <a:defRPr/>
            </a:pPr>
            <a:r>
              <a:rPr lang="en-US" sz="4000" dirty="0">
                <a:solidFill>
                  <a:schemeClr val="tx1">
                    <a:lumMod val="75000"/>
                    <a:lumOff val="25000"/>
                  </a:schemeClr>
                </a:solidFill>
                <a:latin typeface="Arial" charset="0"/>
              </a:rPr>
              <a:t>With the help of a convenient filter, it is possible to obtain information from the logs of the required content. Monitor the performance of a particular sensor. Display alarm events for all sensors, low batteries, etc.</a:t>
            </a:r>
            <a:endParaRPr lang="ru-RU" sz="4000" dirty="0">
              <a:solidFill>
                <a:schemeClr val="tx1">
                  <a:lumMod val="75000"/>
                  <a:lumOff val="25000"/>
                </a:schemeClr>
              </a:solidFill>
              <a:latin typeface="Arial" charset="0"/>
            </a:endParaRPr>
          </a:p>
        </p:txBody>
      </p:sp>
    </p:spTree>
    <p:extLst>
      <p:ext uri="{BB962C8B-B14F-4D97-AF65-F5344CB8AC3E}">
        <p14:creationId xmlns:p14="http://schemas.microsoft.com/office/powerpoint/2010/main" val="2878433269"/>
      </p:ext>
    </p:extLst>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8C4B27F-C25A-4300-A68A-120E16A92361}"/>
              </a:ext>
            </a:extLst>
          </p:cNvPr>
          <p:cNvPicPr/>
          <p:nvPr/>
        </p:nvPicPr>
        <p:blipFill>
          <a:blip r:embed="rId2"/>
          <a:stretch>
            <a:fillRect/>
          </a:stretch>
        </p:blipFill>
        <p:spPr>
          <a:xfrm>
            <a:off x="245704" y="152399"/>
            <a:ext cx="2911151" cy="2344117"/>
          </a:xfrm>
          <a:prstGeom prst="rect">
            <a:avLst/>
          </a:prstGeom>
        </p:spPr>
      </p:pic>
      <p:sp>
        <p:nvSpPr>
          <p:cNvPr id="6" name="TextBox 5">
            <a:extLst>
              <a:ext uri="{FF2B5EF4-FFF2-40B4-BE49-F238E27FC236}">
                <a16:creationId xmlns:a16="http://schemas.microsoft.com/office/drawing/2014/main" xmlns="" id="{C8212EFC-C3F6-42C0-AF2D-015A011503E8}"/>
              </a:ext>
            </a:extLst>
          </p:cNvPr>
          <p:cNvSpPr txBox="1"/>
          <p:nvPr/>
        </p:nvSpPr>
        <p:spPr>
          <a:xfrm>
            <a:off x="4161453" y="1005167"/>
            <a:ext cx="17291957" cy="646331"/>
          </a:xfrm>
          <a:prstGeom prst="rect">
            <a:avLst/>
          </a:prstGeom>
          <a:noFill/>
        </p:spPr>
        <p:txBody>
          <a:bodyPr wrap="square">
            <a:spAutoFit/>
          </a:bodyPr>
          <a:lstStyle/>
          <a:p>
            <a:r>
              <a:rPr lang="en-US" sz="3600" b="1" i="1" dirty="0">
                <a:solidFill>
                  <a:srgbClr val="181818"/>
                </a:solidFill>
                <a:latin typeface="Times New Roman" panose="02020603050405020304" pitchFamily="18" charset="0"/>
                <a:cs typeface="Times New Roman" panose="02020603050405020304" pitchFamily="18" charset="0"/>
              </a:rPr>
              <a:t>Individual web interface settings, sending email and SMS</a:t>
            </a:r>
            <a:endParaRPr lang="x-none" sz="3600" b="1" i="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9D8A5085-636E-4221-B1E0-929EE9DEF064}"/>
              </a:ext>
            </a:extLst>
          </p:cNvPr>
          <p:cNvPicPr>
            <a:picLocks noChangeAspect="1"/>
          </p:cNvPicPr>
          <p:nvPr/>
        </p:nvPicPr>
        <p:blipFill>
          <a:blip r:embed="rId3"/>
          <a:stretch>
            <a:fillRect/>
          </a:stretch>
        </p:blipFill>
        <p:spPr>
          <a:xfrm>
            <a:off x="11597054" y="1651498"/>
            <a:ext cx="12458700" cy="7048500"/>
          </a:xfrm>
          <a:prstGeom prst="rect">
            <a:avLst/>
          </a:prstGeom>
        </p:spPr>
      </p:pic>
      <p:pic>
        <p:nvPicPr>
          <p:cNvPr id="10" name="Рисунок 9">
            <a:extLst>
              <a:ext uri="{FF2B5EF4-FFF2-40B4-BE49-F238E27FC236}">
                <a16:creationId xmlns:a16="http://schemas.microsoft.com/office/drawing/2014/main" xmlns="" id="{1FF2F82B-C9C0-4B01-9448-E7C66885B8BD}"/>
              </a:ext>
            </a:extLst>
          </p:cNvPr>
          <p:cNvPicPr>
            <a:picLocks noChangeAspect="1"/>
          </p:cNvPicPr>
          <p:nvPr/>
        </p:nvPicPr>
        <p:blipFill>
          <a:blip r:embed="rId4"/>
          <a:stretch>
            <a:fillRect/>
          </a:stretch>
        </p:blipFill>
        <p:spPr>
          <a:xfrm>
            <a:off x="1204717" y="2496516"/>
            <a:ext cx="10106025" cy="4733925"/>
          </a:xfrm>
          <a:prstGeom prst="rect">
            <a:avLst/>
          </a:prstGeom>
        </p:spPr>
      </p:pic>
      <p:pic>
        <p:nvPicPr>
          <p:cNvPr id="12" name="Рисунок 11">
            <a:extLst>
              <a:ext uri="{FF2B5EF4-FFF2-40B4-BE49-F238E27FC236}">
                <a16:creationId xmlns:a16="http://schemas.microsoft.com/office/drawing/2014/main" xmlns="" id="{17E88955-D1AA-4EF5-A5D4-1112B09EA9EA}"/>
              </a:ext>
            </a:extLst>
          </p:cNvPr>
          <p:cNvPicPr>
            <a:picLocks noChangeAspect="1"/>
          </p:cNvPicPr>
          <p:nvPr/>
        </p:nvPicPr>
        <p:blipFill>
          <a:blip r:embed="rId5"/>
          <a:stretch>
            <a:fillRect/>
          </a:stretch>
        </p:blipFill>
        <p:spPr>
          <a:xfrm>
            <a:off x="1701279" y="7067550"/>
            <a:ext cx="12715875" cy="6648450"/>
          </a:xfrm>
          <a:prstGeom prst="rect">
            <a:avLst/>
          </a:prstGeom>
        </p:spPr>
      </p:pic>
      <p:sp>
        <p:nvSpPr>
          <p:cNvPr id="14" name="Прямоугольник 13">
            <a:extLst>
              <a:ext uri="{FF2B5EF4-FFF2-40B4-BE49-F238E27FC236}">
                <a16:creationId xmlns:a16="http://schemas.microsoft.com/office/drawing/2014/main" xmlns="" id="{435E65E7-C865-4048-B8DF-C1B9F709B6F2}"/>
              </a:ext>
            </a:extLst>
          </p:cNvPr>
          <p:cNvSpPr/>
          <p:nvPr/>
        </p:nvSpPr>
        <p:spPr>
          <a:xfrm>
            <a:off x="13995918" y="9269007"/>
            <a:ext cx="10059836" cy="3170099"/>
          </a:xfrm>
          <a:prstGeom prst="rect">
            <a:avLst/>
          </a:prstGeom>
        </p:spPr>
        <p:txBody>
          <a:bodyPr wrap="square">
            <a:spAutoFit/>
          </a:bodyPr>
          <a:lstStyle/>
          <a:p>
            <a:pPr algn="r">
              <a:defRPr/>
            </a:pPr>
            <a:r>
              <a:rPr lang="en-US" sz="4000" dirty="0">
                <a:solidFill>
                  <a:schemeClr val="tx1">
                    <a:lumMod val="75000"/>
                    <a:lumOff val="25000"/>
                  </a:schemeClr>
                </a:solidFill>
                <a:latin typeface="Arial" charset="0"/>
              </a:rPr>
              <a:t>The web interface can be configured individually. Light or dark backgrounds, detailing of map objects, set up sending messages to email and/or sending SMS messages.</a:t>
            </a:r>
            <a:endParaRPr lang="ru-RU" sz="4000" dirty="0">
              <a:solidFill>
                <a:schemeClr val="tx1">
                  <a:lumMod val="75000"/>
                  <a:lumOff val="25000"/>
                </a:schemeClr>
              </a:solidFill>
              <a:latin typeface="Arial" charset="0"/>
            </a:endParaRPr>
          </a:p>
        </p:txBody>
      </p:sp>
    </p:spTree>
    <p:extLst>
      <p:ext uri="{BB962C8B-B14F-4D97-AF65-F5344CB8AC3E}">
        <p14:creationId xmlns:p14="http://schemas.microsoft.com/office/powerpoint/2010/main" val="1705524067"/>
      </p:ext>
    </p:extLst>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18C4B27F-C25A-4300-A68A-120E16A92361}"/>
              </a:ext>
            </a:extLst>
          </p:cNvPr>
          <p:cNvPicPr/>
          <p:nvPr/>
        </p:nvPicPr>
        <p:blipFill>
          <a:blip r:embed="rId2"/>
          <a:stretch>
            <a:fillRect/>
          </a:stretch>
        </p:blipFill>
        <p:spPr>
          <a:xfrm>
            <a:off x="245704" y="152399"/>
            <a:ext cx="2911151" cy="2344117"/>
          </a:xfrm>
          <a:prstGeom prst="rect">
            <a:avLst/>
          </a:prstGeom>
        </p:spPr>
      </p:pic>
      <p:sp>
        <p:nvSpPr>
          <p:cNvPr id="6" name="TextBox 5">
            <a:extLst>
              <a:ext uri="{FF2B5EF4-FFF2-40B4-BE49-F238E27FC236}">
                <a16:creationId xmlns:a16="http://schemas.microsoft.com/office/drawing/2014/main" xmlns="" id="{C8212EFC-C3F6-42C0-AF2D-015A011503E8}"/>
              </a:ext>
            </a:extLst>
          </p:cNvPr>
          <p:cNvSpPr txBox="1"/>
          <p:nvPr/>
        </p:nvSpPr>
        <p:spPr>
          <a:xfrm>
            <a:off x="9330612" y="1001291"/>
            <a:ext cx="7352523" cy="646331"/>
          </a:xfrm>
          <a:prstGeom prst="rect">
            <a:avLst/>
          </a:prstGeom>
          <a:noFill/>
        </p:spPr>
        <p:txBody>
          <a:bodyPr wrap="square">
            <a:spAutoFit/>
          </a:bodyPr>
          <a:lstStyle/>
          <a:p>
            <a:r>
              <a:rPr lang="en-US" sz="3600" b="1" i="1" dirty="0" smtClean="0">
                <a:solidFill>
                  <a:srgbClr val="181818"/>
                </a:solidFill>
                <a:latin typeface="Times New Roman" panose="02020603050405020304" pitchFamily="18" charset="0"/>
                <a:cs typeface="Times New Roman" panose="02020603050405020304" pitchFamily="18" charset="0"/>
              </a:rPr>
              <a:t>User </a:t>
            </a:r>
            <a:r>
              <a:rPr lang="en-US" sz="3600" b="1" i="1" dirty="0">
                <a:solidFill>
                  <a:srgbClr val="181818"/>
                </a:solidFill>
                <a:latin typeface="Times New Roman" panose="02020603050405020304" pitchFamily="18" charset="0"/>
                <a:cs typeface="Times New Roman" panose="02020603050405020304" pitchFamily="18" charset="0"/>
              </a:rPr>
              <a:t>management</a:t>
            </a:r>
            <a:endParaRPr lang="x-none" sz="3600" b="1" i="1" dirty="0">
              <a:latin typeface="Times New Roman" panose="02020603050405020304" pitchFamily="18" charset="0"/>
              <a:cs typeface="Times New Roman" panose="02020603050405020304" pitchFamily="18" charset="0"/>
            </a:endParaRPr>
          </a:p>
        </p:txBody>
      </p:sp>
      <p:sp>
        <p:nvSpPr>
          <p:cNvPr id="13" name="Прямоугольник 12">
            <a:extLst>
              <a:ext uri="{FF2B5EF4-FFF2-40B4-BE49-F238E27FC236}">
                <a16:creationId xmlns:a16="http://schemas.microsoft.com/office/drawing/2014/main" xmlns="" id="{614EE75C-2BED-4693-80A4-652FF9DAD850}"/>
              </a:ext>
            </a:extLst>
          </p:cNvPr>
          <p:cNvSpPr/>
          <p:nvPr/>
        </p:nvSpPr>
        <p:spPr>
          <a:xfrm>
            <a:off x="16029992" y="12417364"/>
            <a:ext cx="8025762" cy="1323439"/>
          </a:xfrm>
          <a:prstGeom prst="rect">
            <a:avLst/>
          </a:prstGeom>
        </p:spPr>
        <p:txBody>
          <a:bodyPr wrap="square">
            <a:spAutoFit/>
          </a:bodyPr>
          <a:lstStyle/>
          <a:p>
            <a:pPr algn="r" eaLnBrk="1" hangingPunct="1">
              <a:defRPr/>
            </a:pPr>
            <a:r>
              <a:rPr lang="en-US" sz="4000" dirty="0" smtClean="0">
                <a:solidFill>
                  <a:schemeClr val="tx1">
                    <a:lumMod val="75000"/>
                    <a:lumOff val="25000"/>
                  </a:schemeClr>
                </a:solidFill>
                <a:latin typeface="Arial" charset="0"/>
              </a:rPr>
              <a:t>Tel</a:t>
            </a:r>
            <a:r>
              <a:rPr lang="en-US" sz="4000" dirty="0" smtClean="0">
                <a:solidFill>
                  <a:schemeClr val="tx1">
                    <a:lumMod val="75000"/>
                    <a:lumOff val="25000"/>
                  </a:schemeClr>
                </a:solidFill>
                <a:latin typeface="Arial" charset="0"/>
              </a:rPr>
              <a:t>. </a:t>
            </a:r>
            <a:r>
              <a:rPr lang="ru-RU" sz="4000" dirty="0">
                <a:solidFill>
                  <a:schemeClr val="tx1">
                    <a:lumMod val="75000"/>
                    <a:lumOff val="25000"/>
                  </a:schemeClr>
                </a:solidFill>
                <a:latin typeface="Arial" charset="0"/>
              </a:rPr>
              <a:t>+38(0</a:t>
            </a:r>
            <a:r>
              <a:rPr lang="en-US" sz="4000" dirty="0">
                <a:solidFill>
                  <a:schemeClr val="tx1">
                    <a:lumMod val="75000"/>
                    <a:lumOff val="25000"/>
                  </a:schemeClr>
                </a:solidFill>
                <a:latin typeface="Arial" charset="0"/>
              </a:rPr>
              <a:t>67</a:t>
            </a:r>
            <a:r>
              <a:rPr lang="ru-RU" sz="4000" dirty="0">
                <a:solidFill>
                  <a:schemeClr val="tx1">
                    <a:lumMod val="75000"/>
                    <a:lumOff val="25000"/>
                  </a:schemeClr>
                </a:solidFill>
                <a:latin typeface="Arial" charset="0"/>
              </a:rPr>
              <a:t>) </a:t>
            </a:r>
            <a:r>
              <a:rPr lang="en-US" sz="4000" dirty="0">
                <a:solidFill>
                  <a:schemeClr val="tx1">
                    <a:lumMod val="75000"/>
                    <a:lumOff val="25000"/>
                  </a:schemeClr>
                </a:solidFill>
                <a:latin typeface="Arial" charset="0"/>
              </a:rPr>
              <a:t>550 20 81</a:t>
            </a:r>
            <a:endParaRPr lang="ru-RU" sz="4000" dirty="0">
              <a:solidFill>
                <a:schemeClr val="tx1">
                  <a:lumMod val="75000"/>
                  <a:lumOff val="25000"/>
                </a:schemeClr>
              </a:solidFill>
              <a:latin typeface="Arial" charset="0"/>
            </a:endParaRPr>
          </a:p>
          <a:p>
            <a:pPr algn="r" eaLnBrk="1" hangingPunct="1">
              <a:defRPr/>
            </a:pPr>
            <a:r>
              <a:rPr lang="en-US" sz="4000" dirty="0">
                <a:solidFill>
                  <a:schemeClr val="tx1">
                    <a:lumMod val="75000"/>
                    <a:lumOff val="25000"/>
                  </a:schemeClr>
                </a:solidFill>
                <a:latin typeface="Arial" charset="0"/>
                <a:hlinkClick r:id="rId3"/>
              </a:rPr>
              <a:t>v.yatsuk</a:t>
            </a:r>
            <a:r>
              <a:rPr lang="ru-RU" sz="4000" dirty="0">
                <a:solidFill>
                  <a:schemeClr val="tx1">
                    <a:lumMod val="75000"/>
                    <a:lumOff val="25000"/>
                  </a:schemeClr>
                </a:solidFill>
                <a:latin typeface="Arial" charset="0"/>
                <a:hlinkClick r:id="rId3"/>
              </a:rPr>
              <a:t>@</a:t>
            </a:r>
            <a:r>
              <a:rPr lang="en-US" sz="4000" dirty="0">
                <a:solidFill>
                  <a:schemeClr val="tx1">
                    <a:lumMod val="75000"/>
                    <a:lumOff val="25000"/>
                  </a:schemeClr>
                </a:solidFill>
                <a:latin typeface="Arial" charset="0"/>
                <a:hlinkClick r:id="rId3"/>
              </a:rPr>
              <a:t>cnets.com.ua</a:t>
            </a:r>
            <a:endParaRPr lang="ru-RU" sz="4000" dirty="0">
              <a:solidFill>
                <a:schemeClr val="tx1">
                  <a:lumMod val="75000"/>
                  <a:lumOff val="25000"/>
                </a:schemeClr>
              </a:solidFill>
              <a:latin typeface="Arial" charset="0"/>
            </a:endParaRPr>
          </a:p>
        </p:txBody>
      </p:sp>
      <p:pic>
        <p:nvPicPr>
          <p:cNvPr id="3" name="Рисунок 2">
            <a:extLst>
              <a:ext uri="{FF2B5EF4-FFF2-40B4-BE49-F238E27FC236}">
                <a16:creationId xmlns:a16="http://schemas.microsoft.com/office/drawing/2014/main" xmlns="" id="{4F39D36B-9506-4075-A34F-BA1D64A37936}"/>
              </a:ext>
            </a:extLst>
          </p:cNvPr>
          <p:cNvPicPr>
            <a:picLocks noChangeAspect="1"/>
          </p:cNvPicPr>
          <p:nvPr/>
        </p:nvPicPr>
        <p:blipFill>
          <a:blip r:embed="rId4"/>
          <a:stretch>
            <a:fillRect/>
          </a:stretch>
        </p:blipFill>
        <p:spPr>
          <a:xfrm>
            <a:off x="5857388" y="1990433"/>
            <a:ext cx="17745075" cy="2905125"/>
          </a:xfrm>
          <a:prstGeom prst="rect">
            <a:avLst/>
          </a:prstGeom>
        </p:spPr>
      </p:pic>
      <p:pic>
        <p:nvPicPr>
          <p:cNvPr id="8" name="Рисунок 7">
            <a:extLst>
              <a:ext uri="{FF2B5EF4-FFF2-40B4-BE49-F238E27FC236}">
                <a16:creationId xmlns:a16="http://schemas.microsoft.com/office/drawing/2014/main" xmlns="" id="{F6E50675-F7B8-4A96-BC7B-BF637379FF7F}"/>
              </a:ext>
            </a:extLst>
          </p:cNvPr>
          <p:cNvPicPr>
            <a:picLocks noChangeAspect="1"/>
          </p:cNvPicPr>
          <p:nvPr/>
        </p:nvPicPr>
        <p:blipFill>
          <a:blip r:embed="rId5"/>
          <a:stretch>
            <a:fillRect/>
          </a:stretch>
        </p:blipFill>
        <p:spPr>
          <a:xfrm>
            <a:off x="615043" y="5449272"/>
            <a:ext cx="8001000" cy="3638550"/>
          </a:xfrm>
          <a:prstGeom prst="rect">
            <a:avLst/>
          </a:prstGeom>
        </p:spPr>
      </p:pic>
      <p:pic>
        <p:nvPicPr>
          <p:cNvPr id="11" name="Рисунок 10">
            <a:extLst>
              <a:ext uri="{FF2B5EF4-FFF2-40B4-BE49-F238E27FC236}">
                <a16:creationId xmlns:a16="http://schemas.microsoft.com/office/drawing/2014/main" xmlns="" id="{48C32895-40CB-47CA-BB29-90E444CB9B5B}"/>
              </a:ext>
            </a:extLst>
          </p:cNvPr>
          <p:cNvPicPr>
            <a:picLocks noChangeAspect="1"/>
          </p:cNvPicPr>
          <p:nvPr/>
        </p:nvPicPr>
        <p:blipFill>
          <a:blip r:embed="rId6"/>
          <a:stretch>
            <a:fillRect/>
          </a:stretch>
        </p:blipFill>
        <p:spPr>
          <a:xfrm>
            <a:off x="11323864" y="5449272"/>
            <a:ext cx="11925300" cy="4238625"/>
          </a:xfrm>
          <a:prstGeom prst="rect">
            <a:avLst/>
          </a:prstGeom>
        </p:spPr>
      </p:pic>
      <p:sp>
        <p:nvSpPr>
          <p:cNvPr id="14" name="Прямоугольник 13">
            <a:extLst>
              <a:ext uri="{FF2B5EF4-FFF2-40B4-BE49-F238E27FC236}">
                <a16:creationId xmlns:a16="http://schemas.microsoft.com/office/drawing/2014/main" xmlns="" id="{53737649-4F94-4C6E-BC4F-457228D2750D}"/>
              </a:ext>
            </a:extLst>
          </p:cNvPr>
          <p:cNvSpPr/>
          <p:nvPr/>
        </p:nvSpPr>
        <p:spPr>
          <a:xfrm>
            <a:off x="2034072" y="9964116"/>
            <a:ext cx="20732622" cy="1323439"/>
          </a:xfrm>
          <a:prstGeom prst="rect">
            <a:avLst/>
          </a:prstGeom>
        </p:spPr>
        <p:txBody>
          <a:bodyPr wrap="square">
            <a:spAutoFit/>
          </a:bodyPr>
          <a:lstStyle/>
          <a:p>
            <a:pPr algn="ctr">
              <a:defRPr/>
            </a:pPr>
            <a:r>
              <a:rPr lang="en-US" sz="4000" dirty="0">
                <a:solidFill>
                  <a:schemeClr val="tx1">
                    <a:lumMod val="75000"/>
                    <a:lumOff val="25000"/>
                  </a:schemeClr>
                </a:solidFill>
                <a:latin typeface="Arial" charset="0"/>
              </a:rPr>
              <a:t>It is possible to create users with different access rights, with the binding of sensors to the user and individual parameters of the graphical interface</a:t>
            </a:r>
            <a:endParaRPr lang="ru-RU" sz="4000" dirty="0">
              <a:solidFill>
                <a:schemeClr val="tx1">
                  <a:lumMod val="75000"/>
                  <a:lumOff val="25000"/>
                </a:schemeClr>
              </a:solidFill>
              <a:latin typeface="Arial" charset="0"/>
            </a:endParaRPr>
          </a:p>
        </p:txBody>
      </p:sp>
    </p:spTree>
    <p:extLst>
      <p:ext uri="{BB962C8B-B14F-4D97-AF65-F5344CB8AC3E}">
        <p14:creationId xmlns:p14="http://schemas.microsoft.com/office/powerpoint/2010/main" val="3162383498"/>
      </p:ext>
    </p:extLst>
  </p:cSld>
  <p:clrMapOvr>
    <a:masterClrMapping/>
  </p:clrMapOvr>
  <p:transition spd="slow"/>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Showroom">
  <a:themeElements>
    <a:clrScheme name="Showroom">
      <a:dk1>
        <a:srgbClr val="000000"/>
      </a:dk1>
      <a:lt1>
        <a:srgbClr val="FFFFFF"/>
      </a:lt1>
      <a:dk2>
        <a:srgbClr val="A7A7A7"/>
      </a:dk2>
      <a:lt2>
        <a:srgbClr val="535353"/>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Helvetica"/>
        <a:ea typeface="Helvetica"/>
        <a:cs typeface="Helvetica"/>
      </a:majorFont>
      <a:minorFont>
        <a:latin typeface="Helvetica Neue"/>
        <a:ea typeface="Helvetica Neue"/>
        <a:cs typeface="Helvetica Neue"/>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4005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5000" b="0" i="0" u="none" strike="noStrike" cap="none" spc="0" normalizeH="0" baseline="0">
            <a:ln>
              <a:noFill/>
            </a:ln>
            <a:solidFill>
              <a:srgbClr val="535353"/>
            </a:solidFill>
            <a:effectLst/>
            <a:uFillTx/>
            <a:latin typeface="Gill Sans Light"/>
            <a:ea typeface="Gill Sans Light"/>
            <a:cs typeface="Gill Sans Light"/>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3605</TotalTime>
  <Words>551</Words>
  <Application>Microsoft Office PowerPoint</Application>
  <PresentationFormat>Произвольный</PresentationFormat>
  <Paragraphs>41</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Тема Office</vt:lpstr>
      <vt:lpstr>Well monitoring based on LoraWan and NB-IoT networks</vt:lpstr>
      <vt:lpstr>Презентация PowerPoint</vt:lpstr>
      <vt:lpstr>Параметры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Системы видеонаблюдения</dc:title>
  <dc:creator>User</dc:creator>
  <cp:lastModifiedBy>Owner</cp:lastModifiedBy>
  <cp:revision>84</cp:revision>
  <dcterms:modified xsi:type="dcterms:W3CDTF">2022-07-21T08:44:39Z</dcterms:modified>
</cp:coreProperties>
</file>